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3"/>
  </p:notesMasterIdLst>
  <p:sldIdLst>
    <p:sldId id="287" r:id="rId2"/>
    <p:sldId id="574" r:id="rId3"/>
    <p:sldId id="296" r:id="rId4"/>
    <p:sldId id="297" r:id="rId5"/>
    <p:sldId id="298" r:id="rId6"/>
    <p:sldId id="282" r:id="rId7"/>
    <p:sldId id="269" r:id="rId8"/>
    <p:sldId id="271" r:id="rId9"/>
    <p:sldId id="272" r:id="rId10"/>
    <p:sldId id="273" r:id="rId11"/>
    <p:sldId id="288" r:id="rId12"/>
    <p:sldId id="463" r:id="rId13"/>
    <p:sldId id="289" r:id="rId14"/>
    <p:sldId id="464" r:id="rId15"/>
    <p:sldId id="290" r:id="rId16"/>
    <p:sldId id="476" r:id="rId17"/>
    <p:sldId id="292" r:id="rId18"/>
    <p:sldId id="303" r:id="rId19"/>
    <p:sldId id="304" r:id="rId20"/>
    <p:sldId id="305" r:id="rId21"/>
    <p:sldId id="306" r:id="rId22"/>
    <p:sldId id="307" r:id="rId23"/>
    <p:sldId id="308" r:id="rId24"/>
    <p:sldId id="309" r:id="rId25"/>
    <p:sldId id="293" r:id="rId26"/>
    <p:sldId id="294" r:id="rId27"/>
    <p:sldId id="295" r:id="rId28"/>
    <p:sldId id="310" r:id="rId29"/>
    <p:sldId id="311" r:id="rId30"/>
    <p:sldId id="312" r:id="rId31"/>
    <p:sldId id="313" r:id="rId32"/>
    <p:sldId id="314" r:id="rId33"/>
    <p:sldId id="315" r:id="rId34"/>
    <p:sldId id="477" r:id="rId35"/>
    <p:sldId id="478" r:id="rId36"/>
    <p:sldId id="316" r:id="rId37"/>
    <p:sldId id="479" r:id="rId38"/>
    <p:sldId id="317" r:id="rId39"/>
    <p:sldId id="480" r:id="rId40"/>
    <p:sldId id="575" r:id="rId41"/>
    <p:sldId id="318" r:id="rId42"/>
    <p:sldId id="321" r:id="rId43"/>
    <p:sldId id="322" r:id="rId44"/>
    <p:sldId id="481" r:id="rId45"/>
    <p:sldId id="484" r:id="rId46"/>
    <p:sldId id="324" r:id="rId47"/>
    <p:sldId id="367" r:id="rId48"/>
    <p:sldId id="465" r:id="rId49"/>
    <p:sldId id="368" r:id="rId50"/>
    <p:sldId id="482" r:id="rId51"/>
    <p:sldId id="483" r:id="rId52"/>
    <p:sldId id="491" r:id="rId53"/>
    <p:sldId id="487" r:id="rId54"/>
    <p:sldId id="488" r:id="rId55"/>
    <p:sldId id="489" r:id="rId56"/>
    <p:sldId id="490" r:id="rId57"/>
    <p:sldId id="325" r:id="rId58"/>
    <p:sldId id="326" r:id="rId59"/>
    <p:sldId id="327" r:id="rId60"/>
    <p:sldId id="328" r:id="rId61"/>
    <p:sldId id="332" r:id="rId62"/>
    <p:sldId id="329" r:id="rId63"/>
    <p:sldId id="330" r:id="rId64"/>
    <p:sldId id="331" r:id="rId65"/>
    <p:sldId id="333" r:id="rId66"/>
    <p:sldId id="334" r:id="rId67"/>
    <p:sldId id="335" r:id="rId68"/>
    <p:sldId id="486" r:id="rId69"/>
    <p:sldId id="339" r:id="rId70"/>
    <p:sldId id="485" r:id="rId71"/>
    <p:sldId id="337" r:id="rId72"/>
    <p:sldId id="341" r:id="rId73"/>
    <p:sldId id="340" r:id="rId74"/>
    <p:sldId id="342" r:id="rId75"/>
    <p:sldId id="577" r:id="rId76"/>
    <p:sldId id="576" r:id="rId77"/>
    <p:sldId id="345" r:id="rId78"/>
    <p:sldId id="585" r:id="rId79"/>
    <p:sldId id="343" r:id="rId80"/>
    <p:sldId id="587" r:id="rId81"/>
    <p:sldId id="586"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abolhasani" initials="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09" autoAdjust="0"/>
    <p:restoredTop sz="94660"/>
  </p:normalViewPr>
  <p:slideViewPr>
    <p:cSldViewPr>
      <p:cViewPr varScale="1">
        <p:scale>
          <a:sx n="87" d="100"/>
          <a:sy n="87" d="100"/>
        </p:scale>
        <p:origin x="-1278"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2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7703BB-EE3F-4692-8143-4333872D8907}" type="datetimeFigureOut">
              <a:rPr lang="en-US" smtClean="0"/>
              <a:pPr/>
              <a:t>8/27/2020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E8FE41-468C-41AC-8FA7-81AEC2C68901}" type="slidenum">
              <a:rPr lang="en-US" smtClean="0"/>
              <a:pPr/>
              <a:t>‹#›</a:t>
            </a:fld>
            <a:endParaRPr lang="en-US"/>
          </a:p>
        </p:txBody>
      </p:sp>
    </p:spTree>
    <p:extLst>
      <p:ext uri="{BB962C8B-B14F-4D97-AF65-F5344CB8AC3E}">
        <p14:creationId xmlns:p14="http://schemas.microsoft.com/office/powerpoint/2010/main" val="1173761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8/27/2020</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8/27/2020</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8/27/2020</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48" name="Shape 48"/>
          <p:cNvSpPr>
            <a:spLocks noGrp="1"/>
          </p:cNvSpPr>
          <p:nvPr>
            <p:ph type="body" idx="1"/>
          </p:nvPr>
        </p:nvSpPr>
        <p:spPr>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9" name="Shape 49"/>
          <p:cNvSpPr>
            <a:spLocks noGrp="1"/>
          </p:cNvSpPr>
          <p:nvPr>
            <p:ph type="title"/>
          </p:nvPr>
        </p:nvSpPr>
        <p:spPr>
          <a:prstGeom prst="rect">
            <a:avLst/>
          </a:prstGeom>
        </p:spPr>
        <p:txBody>
          <a:bodyPr/>
          <a:lstStyle/>
          <a:p>
            <a:pPr lvl="0"/>
            <a:r>
              <a:rPr lang="en-US" smtClean="0"/>
              <a:t>Click to edit Master title style</a:t>
            </a:r>
            <a:endParaRPr/>
          </a:p>
        </p:txBody>
      </p:sp>
      <p:sp>
        <p:nvSpPr>
          <p:cNvPr id="4" name="Shape 50"/>
          <p:cNvSpPr>
            <a:spLocks noGrp="1"/>
          </p:cNvSpPr>
          <p:nvPr>
            <p:ph type="sldNum" sz="quarter"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fld id="{B6F15528-21DE-4FAA-801E-634DDDAF4B2B}" type="slidenum">
              <a:rPr lang="en-US" smtClean="0"/>
              <a:pPr/>
              <a:t>‹#›</a:t>
            </a:fld>
            <a:endParaRPr lang="en-US"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8/27/2020</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8/27/2020</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8/27/2020</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8/27/2020</a:t>
            </a:fld>
            <a:endParaRPr lang="en-US" dirty="0"/>
          </a:p>
        </p:txBody>
      </p:sp>
      <p:sp>
        <p:nvSpPr>
          <p:cNvPr id="8" name="Rectangle 5"/>
          <p:cNvSpPr>
            <a:spLocks noGrp="1" noChangeArrowheads="1"/>
          </p:cNvSpPr>
          <p:nvPr>
            <p:ph type="ftr" sz="quarter" idx="11"/>
          </p:nvPr>
        </p:nvSpPr>
        <p:spPr>
          <a:ln/>
        </p:spPr>
        <p:txBody>
          <a:bodyPr/>
          <a:lstStyle>
            <a:lvl1pPr>
              <a:defRPr/>
            </a:lvl1pPr>
          </a:lstStyle>
          <a:p>
            <a:endParaRPr lang="en-US" dirty="0"/>
          </a:p>
        </p:txBody>
      </p:sp>
      <p:sp>
        <p:nvSpPr>
          <p:cNvPr id="9"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8/27/2020</a:t>
            </a:fld>
            <a:endParaRPr lang="en-US" dirty="0"/>
          </a:p>
        </p:txBody>
      </p:sp>
      <p:sp>
        <p:nvSpPr>
          <p:cNvPr id="4" name="Rectangle 5"/>
          <p:cNvSpPr>
            <a:spLocks noGrp="1" noChangeArrowheads="1"/>
          </p:cNvSpPr>
          <p:nvPr>
            <p:ph type="ftr" sz="quarter" idx="11"/>
          </p:nvPr>
        </p:nvSpPr>
        <p:spPr>
          <a:ln/>
        </p:spPr>
        <p:txBody>
          <a:bodyPr/>
          <a:lstStyle>
            <a:lvl1pPr>
              <a:defRPr/>
            </a:lvl1pPr>
          </a:lstStyle>
          <a:p>
            <a:endParaRPr lang="en-US" dirty="0"/>
          </a:p>
        </p:txBody>
      </p:sp>
      <p:sp>
        <p:nvSpPr>
          <p:cNvPr id="5"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8/27/2020</a:t>
            </a:fld>
            <a:endParaRPr lang="en-US" dirty="0"/>
          </a:p>
        </p:txBody>
      </p:sp>
      <p:sp>
        <p:nvSpPr>
          <p:cNvPr id="3" name="Rectangle 5"/>
          <p:cNvSpPr>
            <a:spLocks noGrp="1" noChangeArrowheads="1"/>
          </p:cNvSpPr>
          <p:nvPr>
            <p:ph type="ftr" sz="quarter" idx="11"/>
          </p:nvPr>
        </p:nvSpPr>
        <p:spPr>
          <a:ln/>
        </p:spPr>
        <p:txBody>
          <a:bodyPr/>
          <a:lstStyle>
            <a:lvl1pPr>
              <a:defRPr/>
            </a:lvl1pPr>
          </a:lstStyle>
          <a:p>
            <a:endParaRPr lang="en-US" dirty="0"/>
          </a:p>
        </p:txBody>
      </p:sp>
      <p:sp>
        <p:nvSpPr>
          <p:cNvPr id="4"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8/27/2020</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8/27/2020</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altLang="en-U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fld id="{1D8BD707-D9CF-40AE-B4C6-C98DA3205C09}" type="datetimeFigureOut">
              <a:rPr lang="en-US" smtClean="0"/>
              <a:pPr/>
              <a:t>8/27/2020</a:t>
            </a:fld>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4.wmf"/></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5.wmf"/></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cdn.lifeinthefastlane.com/wp-content/uploads/2011/01/waves-of-the-ecg.gif"/>
          <p:cNvPicPr/>
          <p:nvPr/>
        </p:nvPicPr>
        <p:blipFill>
          <a:blip r:embed="rId2"/>
          <a:stretch>
            <a:fillRect/>
          </a:stretch>
        </p:blipFill>
        <p:spPr bwMode="auto">
          <a:xfrm>
            <a:off x="0" y="1981200"/>
            <a:ext cx="5715000" cy="2857500"/>
          </a:xfrm>
          <a:prstGeom prst="rect">
            <a:avLst/>
          </a:prstGeom>
          <a:noFill/>
          <a:ln>
            <a:noFill/>
          </a:ln>
        </p:spPr>
      </p:pic>
      <p:pic>
        <p:nvPicPr>
          <p:cNvPr id="5" name="Picture 4" descr="http://i.livescience.com/images/i/000/065/517/original/human-body-heart-130925.jpg?1398809359"/>
          <p:cNvPicPr/>
          <p:nvPr/>
        </p:nvPicPr>
        <p:blipFill>
          <a:blip r:embed="rId3">
            <a:lum bright="49000" contrast="-50000"/>
          </a:blip>
          <a:srcRect/>
          <a:stretch>
            <a:fillRect/>
          </a:stretch>
        </p:blipFill>
        <p:spPr bwMode="auto">
          <a:xfrm>
            <a:off x="5715000" y="1981200"/>
            <a:ext cx="3429000" cy="2667000"/>
          </a:xfrm>
          <a:prstGeom prst="rect">
            <a:avLst/>
          </a:prstGeom>
          <a:noFill/>
          <a:ln w="9525">
            <a:noFill/>
            <a:miter lim="800000"/>
            <a:headEnd/>
            <a:tailEnd/>
          </a:ln>
        </p:spPr>
      </p:pic>
      <p:sp>
        <p:nvSpPr>
          <p:cNvPr id="5122" name="Rectangle 29"/>
          <p:cNvSpPr>
            <a:spLocks noGrp="1" noChangeArrowheads="1"/>
          </p:cNvSpPr>
          <p:nvPr>
            <p:ph type="subTitle" idx="1"/>
          </p:nvPr>
        </p:nvSpPr>
        <p:spPr>
          <a:xfrm>
            <a:off x="1476375" y="731838"/>
            <a:ext cx="6400800" cy="1752600"/>
          </a:xfrm>
        </p:spPr>
        <p:txBody>
          <a:bodyPr/>
          <a:lstStyle/>
          <a:p>
            <a:pPr eaLnBrk="1" hangingPunct="1"/>
            <a:r>
              <a:rPr lang="fa-IR" altLang="en-US" sz="3200" b="1" dirty="0" smtClean="0">
                <a:cs typeface="B Titr" pitchFamily="2" charset="-78"/>
              </a:rPr>
              <a:t>سکته قلبی و مانیتورینگ بیمار</a:t>
            </a:r>
            <a:endParaRPr lang="en-US" altLang="en-US" sz="3200" b="1" dirty="0" smtClean="0">
              <a:cs typeface="B Titr" pitchFamily="2" charset="-78"/>
            </a:endParaRPr>
          </a:p>
        </p:txBody>
      </p:sp>
      <p:pic>
        <p:nvPicPr>
          <p:cNvPr id="5123" name="Picture 5"/>
          <p:cNvPicPr>
            <a:picLocks noChangeAspect="1"/>
          </p:cNvPicPr>
          <p:nvPr/>
        </p:nvPicPr>
        <p:blipFill>
          <a:blip r:embed="rId4">
            <a:lum bright="70000" contrast="-70000"/>
          </a:blip>
          <a:srcRect/>
          <a:stretch>
            <a:fillRect/>
          </a:stretch>
        </p:blipFill>
        <p:spPr bwMode="auto">
          <a:xfrm>
            <a:off x="2057400" y="1524000"/>
            <a:ext cx="5327650" cy="4033837"/>
          </a:xfrm>
          <a:prstGeom prst="rect">
            <a:avLst/>
          </a:prstGeom>
          <a:noFill/>
          <a:ln w="9525">
            <a:noFill/>
            <a:miter lim="800000"/>
            <a:headEnd/>
            <a:tailEnd/>
          </a:ln>
        </p:spPr>
      </p:pic>
      <p:sp>
        <p:nvSpPr>
          <p:cNvPr id="7" name="TextBox 6"/>
          <p:cNvSpPr txBox="1"/>
          <p:nvPr/>
        </p:nvSpPr>
        <p:spPr>
          <a:xfrm>
            <a:off x="1691680" y="5877271"/>
            <a:ext cx="5616624" cy="469359"/>
          </a:xfrm>
          <a:prstGeom prst="rect">
            <a:avLst/>
          </a:prstGeom>
          <a:noFill/>
        </p:spPr>
        <p:txBody>
          <a:bodyPr>
            <a:spAutoFit/>
          </a:bodyPr>
          <a:lstStyle/>
          <a:p>
            <a:pPr algn="ctr">
              <a:lnSpc>
                <a:spcPct val="200000"/>
              </a:lnSpc>
              <a:defRPr/>
            </a:pPr>
            <a:r>
              <a:rPr lang="fa-IR" sz="1400" dirty="0">
                <a:effectLst>
                  <a:reflection blurRad="6350" stA="55000" endA="50" endPos="85000" dist="60007" dir="5400000" sy="-100000" algn="bl" rotWithShape="0"/>
                </a:effectLst>
                <a:cs typeface="B Titr" panose="00000700000000000000" pitchFamily="2" charset="-78"/>
              </a:rPr>
              <a:t>مرکز مدیریت حوادث و فوریتهای پزشکی </a:t>
            </a:r>
            <a:r>
              <a:rPr lang="fa-IR" sz="1400" dirty="0" smtClean="0">
                <a:effectLst>
                  <a:reflection blurRad="6350" stA="55000" endA="50" endPos="85000" dist="60007" dir="5400000" sy="-100000" algn="bl" rotWithShape="0"/>
                </a:effectLst>
                <a:cs typeface="B Titr" panose="00000700000000000000" pitchFamily="2" charset="-78"/>
              </a:rPr>
              <a:t>کشور</a:t>
            </a:r>
            <a:endParaRPr lang="fa-IR" sz="1400" dirty="0">
              <a:effectLst>
                <a:reflection blurRad="6350" stA="55000" endA="50" endPos="85000" dist="60007" dir="5400000" sy="-100000" algn="bl" rotWithShape="0"/>
              </a:effectLst>
              <a:cs typeface="B Titr" panose="00000700000000000000" pitchFamily="2" charset="-7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smtClean="0">
                <a:cs typeface="B Titr" pitchFamily="2" charset="-78"/>
              </a:rPr>
              <a:t>الکتروکاردیوگرام</a:t>
            </a:r>
            <a:endParaRPr lang="en-US" sz="2400" dirty="0" smtClean="0">
              <a:cs typeface="B Titr" pitchFamily="2" charset="-78"/>
            </a:endParaRPr>
          </a:p>
        </p:txBody>
      </p:sp>
      <p:sp>
        <p:nvSpPr>
          <p:cNvPr id="3" name="Content Placeholder 2"/>
          <p:cNvSpPr>
            <a:spLocks noGrp="1"/>
          </p:cNvSpPr>
          <p:nvPr>
            <p:ph idx="1"/>
          </p:nvPr>
        </p:nvSpPr>
        <p:spPr/>
        <p:txBody>
          <a:bodyPr/>
          <a:lstStyle/>
          <a:p>
            <a:pPr lvl="0" algn="r" rtl="1"/>
            <a:r>
              <a:rPr lang="fa-IR" sz="1800" b="1" dirty="0" smtClean="0">
                <a:cs typeface="B Compset" pitchFamily="2" charset="-78"/>
              </a:rPr>
              <a:t>هر کدام از اجزای مشاهده شده بر روی شکل، نشان دهنده‌ی بخشی از فعالیت الکتریکی سلول‌های قلب می‌باشند. این اجزا به صورت قراردادی نام‌گذاری شده‌اند و در تمام دنیا به همین نام‌ها معروف هستند.</a:t>
            </a:r>
          </a:p>
          <a:p>
            <a:pPr algn="r" rtl="1"/>
            <a:endParaRPr lang="fa-IR" sz="1800" b="1" dirty="0" smtClean="0">
              <a:cs typeface="B Compset" pitchFamily="2" charset="-78"/>
            </a:endParaRPr>
          </a:p>
        </p:txBody>
      </p:sp>
      <p:pic>
        <p:nvPicPr>
          <p:cNvPr id="4" name="pasted-image.png"/>
          <p:cNvPicPr/>
          <p:nvPr/>
        </p:nvPicPr>
        <p:blipFill>
          <a:blip r:embed="rId2">
            <a:extLst/>
          </a:blip>
          <a:stretch>
            <a:fillRect/>
          </a:stretch>
        </p:blipFill>
        <p:spPr>
          <a:xfrm>
            <a:off x="2286000" y="2438400"/>
            <a:ext cx="4572000" cy="2743200"/>
          </a:xfrm>
          <a:prstGeom prst="rect">
            <a:avLst/>
          </a:prstGeom>
          <a:ln w="12700">
            <a:miter lim="400000"/>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smtClean="0">
                <a:cs typeface="B Titr" pitchFamily="2" charset="-78"/>
              </a:rPr>
              <a:t>الکتروکاردیوگرام</a:t>
            </a:r>
            <a:endParaRPr lang="en-US" sz="2400" dirty="0">
              <a:cs typeface="B Titr" pitchFamily="2" charset="-78"/>
            </a:endParaRPr>
          </a:p>
        </p:txBody>
      </p:sp>
      <p:sp>
        <p:nvSpPr>
          <p:cNvPr id="3" name="Content Placeholder 2"/>
          <p:cNvSpPr>
            <a:spLocks noGrp="1"/>
          </p:cNvSpPr>
          <p:nvPr>
            <p:ph idx="1"/>
          </p:nvPr>
        </p:nvSpPr>
        <p:spPr>
          <a:xfrm>
            <a:off x="533400" y="1600200"/>
            <a:ext cx="8153400" cy="4525963"/>
          </a:xfrm>
        </p:spPr>
        <p:txBody>
          <a:bodyPr/>
          <a:lstStyle/>
          <a:p>
            <a:pPr marL="311150" lvl="0" indent="-311150" algn="justLow" defTabSz="408940" rtl="1">
              <a:spcBef>
                <a:spcPts val="2900"/>
              </a:spcBef>
              <a:defRPr sz="1800"/>
            </a:pPr>
            <a:r>
              <a:rPr lang="fa-IR" sz="1800" b="1" dirty="0" smtClean="0">
                <a:cs typeface="B Compset" pitchFamily="2" charset="-78"/>
              </a:rPr>
              <a:t>موج </a:t>
            </a:r>
            <a:r>
              <a:rPr lang="en-US" sz="1800" b="1" dirty="0" smtClean="0">
                <a:cs typeface="B Compset" pitchFamily="2" charset="-78"/>
              </a:rPr>
              <a:t>P</a:t>
            </a:r>
            <a:r>
              <a:rPr lang="fa-IR" sz="1800" b="1" dirty="0" smtClean="0">
                <a:cs typeface="B Compset" pitchFamily="2" charset="-78"/>
              </a:rPr>
              <a:t>: عبور جریان الکتریکی از دهلیزها، اولین موج </a:t>
            </a:r>
            <a:r>
              <a:rPr lang="en-US" sz="1800" b="1" dirty="0" smtClean="0">
                <a:cs typeface="B Compset" pitchFamily="2" charset="-78"/>
              </a:rPr>
              <a:t>ECG </a:t>
            </a:r>
            <a:r>
              <a:rPr lang="fa-IR" sz="1800" b="1" dirty="0" smtClean="0">
                <a:cs typeface="B Compset" pitchFamily="2" charset="-78"/>
              </a:rPr>
              <a:t> را ایجاد می‌کند. موج</a:t>
            </a:r>
            <a:r>
              <a:rPr lang="en-US" sz="1800" b="1" dirty="0" smtClean="0">
                <a:cs typeface="B Compset" pitchFamily="2" charset="-78"/>
              </a:rPr>
              <a:t>P </a:t>
            </a:r>
            <a:r>
              <a:rPr lang="fa-IR" sz="1800" b="1" dirty="0" smtClean="0">
                <a:cs typeface="B Compset" pitchFamily="2" charset="-78"/>
              </a:rPr>
              <a:t> در حالت طبیعی گرد، صاف و قرینه بوده و نشان دهنده‌ی دپولاریزاسیون دهلیزهاست.</a:t>
            </a:r>
          </a:p>
          <a:p>
            <a:pPr marL="311150" lvl="0" indent="-311150" algn="justLow" defTabSz="408940" rtl="1">
              <a:spcBef>
                <a:spcPts val="2900"/>
              </a:spcBef>
              <a:defRPr sz="1800"/>
            </a:pPr>
            <a:r>
              <a:rPr lang="fa-IR" sz="1800" b="1" dirty="0" smtClean="0">
                <a:cs typeface="B Compset" pitchFamily="2" charset="-78"/>
              </a:rPr>
              <a:t>فاصله‌ی </a:t>
            </a:r>
            <a:r>
              <a:rPr lang="en-US" sz="1800" b="1" dirty="0" smtClean="0">
                <a:cs typeface="B Compset" pitchFamily="2" charset="-78"/>
              </a:rPr>
              <a:t>PR</a:t>
            </a:r>
            <a:r>
              <a:rPr lang="fa-IR" sz="1800" b="1" dirty="0" smtClean="0">
                <a:cs typeface="B Compset" pitchFamily="2" charset="-78"/>
              </a:rPr>
              <a:t>: از ابتدای موج </a:t>
            </a:r>
            <a:r>
              <a:rPr lang="en-US" sz="1800" b="1" dirty="0" smtClean="0">
                <a:cs typeface="B Compset" pitchFamily="2" charset="-78"/>
              </a:rPr>
              <a:t>P </a:t>
            </a:r>
            <a:r>
              <a:rPr lang="fa-IR" sz="1800" b="1" dirty="0" smtClean="0">
                <a:cs typeface="B Compset" pitchFamily="2" charset="-78"/>
              </a:rPr>
              <a:t> تا شروع کمپلکس</a:t>
            </a:r>
            <a:r>
              <a:rPr lang="en-US" sz="1800" b="1" dirty="0" smtClean="0">
                <a:cs typeface="B Compset" pitchFamily="2" charset="-78"/>
              </a:rPr>
              <a:t>QRS </a:t>
            </a:r>
            <a:r>
              <a:rPr lang="fa-IR" sz="1800" b="1" dirty="0" smtClean="0">
                <a:cs typeface="B Compset" pitchFamily="2" charset="-78"/>
              </a:rPr>
              <a:t> به این نام خوانده می‌شود. </a:t>
            </a:r>
          </a:p>
          <a:p>
            <a:pPr marL="311150" lvl="0" indent="-311150" algn="justLow" defTabSz="408940" rtl="1">
              <a:spcBef>
                <a:spcPts val="2900"/>
              </a:spcBef>
              <a:defRPr sz="1800"/>
            </a:pPr>
            <a:r>
              <a:rPr lang="fa-IR" sz="1800" b="1" dirty="0" smtClean="0">
                <a:cs typeface="B Compset" pitchFamily="2" charset="-78"/>
              </a:rPr>
              <a:t>این فاصله نشان دهنده‌ی زمان سپری شده برای رسیدن موج دپولاریزاسیون از دهلیزها به بطن‌ها است. قسمت عمده‌ی این فاصله به علت وقفه‌ی ایمپالس در گره‌ی </a:t>
            </a:r>
            <a:r>
              <a:rPr lang="en-US" sz="1800" b="1" dirty="0" smtClean="0">
                <a:cs typeface="B Compset" pitchFamily="2" charset="-78"/>
              </a:rPr>
              <a:t>AV </a:t>
            </a:r>
            <a:r>
              <a:rPr lang="fa-IR" sz="1800" b="1" dirty="0" smtClean="0">
                <a:cs typeface="B Compset" pitchFamily="2" charset="-78"/>
              </a:rPr>
              <a:t> شکل می‌گیرد.</a:t>
            </a:r>
          </a:p>
        </p:txBody>
      </p:sp>
      <p:pic>
        <p:nvPicPr>
          <p:cNvPr id="4" name="pasted-image.png"/>
          <p:cNvPicPr/>
          <p:nvPr/>
        </p:nvPicPr>
        <p:blipFill>
          <a:blip r:embed="rId2">
            <a:extLst/>
          </a:blip>
          <a:stretch>
            <a:fillRect/>
          </a:stretch>
        </p:blipFill>
        <p:spPr>
          <a:xfrm>
            <a:off x="3200400" y="4114800"/>
            <a:ext cx="2590800" cy="1828800"/>
          </a:xfrm>
          <a:prstGeom prst="rect">
            <a:avLst/>
          </a:prstGeom>
          <a:ln w="12700">
            <a:miter lim="400000"/>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smtClean="0">
                <a:cs typeface="B Titr" pitchFamily="2" charset="-78"/>
              </a:rPr>
              <a:t>الکتروکاردیوگرام</a:t>
            </a:r>
            <a:endParaRPr lang="en-US" sz="2400" dirty="0">
              <a:cs typeface="B Titr" pitchFamily="2" charset="-78"/>
            </a:endParaRPr>
          </a:p>
        </p:txBody>
      </p:sp>
      <p:sp>
        <p:nvSpPr>
          <p:cNvPr id="3" name="Content Placeholder 2"/>
          <p:cNvSpPr>
            <a:spLocks noGrp="1"/>
          </p:cNvSpPr>
          <p:nvPr>
            <p:ph idx="1"/>
          </p:nvPr>
        </p:nvSpPr>
        <p:spPr>
          <a:xfrm>
            <a:off x="533400" y="1600200"/>
            <a:ext cx="8153400" cy="4525963"/>
          </a:xfrm>
        </p:spPr>
        <p:txBody>
          <a:bodyPr/>
          <a:lstStyle/>
          <a:p>
            <a:pPr marL="311150" lvl="0" indent="-311150" algn="r" defTabSz="408940" rtl="1">
              <a:spcBef>
                <a:spcPts val="2900"/>
              </a:spcBef>
              <a:defRPr sz="1800"/>
            </a:pPr>
            <a:r>
              <a:rPr lang="fa-IR" sz="1800" b="1" dirty="0" smtClean="0">
                <a:cs typeface="B Compset" pitchFamily="2" charset="-78"/>
              </a:rPr>
              <a:t>کمپلکس </a:t>
            </a:r>
            <a:r>
              <a:rPr lang="en-US" sz="1800" b="1" dirty="0" smtClean="0">
                <a:cs typeface="B Compset" pitchFamily="2" charset="-78"/>
              </a:rPr>
              <a:t>QRS</a:t>
            </a:r>
            <a:r>
              <a:rPr lang="fa-IR" sz="1800" b="1" dirty="0" smtClean="0">
                <a:cs typeface="B Compset" pitchFamily="2" charset="-78"/>
              </a:rPr>
              <a:t>: از مجموع سه موج تشکیل شده است و مجموعاً نشان دهنده‌ی دپلاریزاسیون بطن‌ها است.</a:t>
            </a:r>
          </a:p>
          <a:p>
            <a:pPr marL="311150" lvl="0" indent="-311150" algn="r" defTabSz="408940" rtl="1">
              <a:spcBef>
                <a:spcPts val="2900"/>
              </a:spcBef>
              <a:defRPr sz="1800"/>
            </a:pPr>
            <a:r>
              <a:rPr lang="fa-IR" sz="1800" b="1" dirty="0" smtClean="0">
                <a:cs typeface="B Compset" pitchFamily="2" charset="-78"/>
              </a:rPr>
              <a:t>اولین موج منفی بعد از </a:t>
            </a:r>
            <a:r>
              <a:rPr lang="en-US" sz="1800" b="1" dirty="0" smtClean="0">
                <a:cs typeface="B Compset" pitchFamily="2" charset="-78"/>
              </a:rPr>
              <a:t>P، </a:t>
            </a:r>
            <a:r>
              <a:rPr lang="fa-IR" sz="1800" b="1" dirty="0" smtClean="0">
                <a:cs typeface="B Compset" pitchFamily="2" charset="-78"/>
              </a:rPr>
              <a:t>موج </a:t>
            </a:r>
            <a:r>
              <a:rPr lang="en-US" sz="1800" b="1" dirty="0" smtClean="0">
                <a:cs typeface="B Compset" pitchFamily="2" charset="-78"/>
              </a:rPr>
              <a:t>Q </a:t>
            </a:r>
            <a:r>
              <a:rPr lang="fa-IR" sz="1800" b="1" dirty="0" smtClean="0">
                <a:cs typeface="B Compset" pitchFamily="2" charset="-78"/>
              </a:rPr>
              <a:t> نام دارد. اولین موج مثبت بعد از </a:t>
            </a:r>
            <a:r>
              <a:rPr lang="en-US" sz="1800" b="1" dirty="0" smtClean="0">
                <a:cs typeface="B Compset" pitchFamily="2" charset="-78"/>
              </a:rPr>
              <a:t>P</a:t>
            </a:r>
            <a:r>
              <a:rPr lang="fa-IR" sz="1800" b="1" dirty="0" smtClean="0">
                <a:cs typeface="B Compset" pitchFamily="2" charset="-78"/>
              </a:rPr>
              <a:t> را موج </a:t>
            </a:r>
            <a:r>
              <a:rPr lang="en-US" sz="1800" b="1" dirty="0" smtClean="0">
                <a:cs typeface="B Compset" pitchFamily="2" charset="-78"/>
              </a:rPr>
              <a:t>R ، </a:t>
            </a:r>
            <a:r>
              <a:rPr lang="fa-IR" sz="1800" b="1" dirty="0" smtClean="0">
                <a:cs typeface="B Compset" pitchFamily="2" charset="-78"/>
              </a:rPr>
              <a:t>و اولین موج منفی بعد از </a:t>
            </a:r>
            <a:r>
              <a:rPr lang="en-US" sz="1800" b="1" dirty="0" smtClean="0">
                <a:cs typeface="B Compset" pitchFamily="2" charset="-78"/>
              </a:rPr>
              <a:t>R </a:t>
            </a:r>
            <a:r>
              <a:rPr lang="fa-IR" sz="1800" b="1" dirty="0" smtClean="0">
                <a:cs typeface="B Compset" pitchFamily="2" charset="-78"/>
              </a:rPr>
              <a:t> را </a:t>
            </a:r>
            <a:r>
              <a:rPr lang="en-US" sz="1800" b="1" dirty="0" smtClean="0">
                <a:cs typeface="B Compset" pitchFamily="2" charset="-78"/>
              </a:rPr>
              <a:t>S </a:t>
            </a:r>
            <a:r>
              <a:rPr lang="fa-IR" sz="1800" b="1" dirty="0" smtClean="0">
                <a:cs typeface="B Compset" pitchFamily="2" charset="-78"/>
              </a:rPr>
              <a:t> می‌نامند. چون هر سه موج ممکن است با هم دیده نشوند، مجموع این سه موج را با هم یک کمپلکس </a:t>
            </a:r>
            <a:r>
              <a:rPr lang="en-US" sz="1800" b="1" dirty="0" smtClean="0">
                <a:cs typeface="B Compset" pitchFamily="2" charset="-78"/>
              </a:rPr>
              <a:t>QRS </a:t>
            </a:r>
            <a:r>
              <a:rPr lang="fa-IR" sz="1800" b="1" dirty="0" smtClean="0">
                <a:cs typeface="B Compset" pitchFamily="2" charset="-78"/>
              </a:rPr>
              <a:t> می‌نامند.</a:t>
            </a:r>
          </a:p>
          <a:p>
            <a:pPr algn="r" rtl="1">
              <a:buNone/>
            </a:pPr>
            <a:endParaRPr lang="fa-IR" sz="1800" b="1" dirty="0" smtClean="0">
              <a:cs typeface="B Compset" pitchFamily="2" charset="-78"/>
            </a:endParaRPr>
          </a:p>
        </p:txBody>
      </p:sp>
      <p:pic>
        <p:nvPicPr>
          <p:cNvPr id="4" name="pasted-image.png"/>
          <p:cNvPicPr/>
          <p:nvPr/>
        </p:nvPicPr>
        <p:blipFill>
          <a:blip r:embed="rId2">
            <a:extLst/>
          </a:blip>
          <a:stretch>
            <a:fillRect/>
          </a:stretch>
        </p:blipFill>
        <p:spPr>
          <a:xfrm>
            <a:off x="3200400" y="3581400"/>
            <a:ext cx="2590800" cy="1828800"/>
          </a:xfrm>
          <a:prstGeom prst="rect">
            <a:avLst/>
          </a:prstGeom>
          <a:ln w="12700">
            <a:miter lim="400000"/>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smtClean="0">
                <a:cs typeface="B Titr" pitchFamily="2" charset="-78"/>
              </a:rPr>
              <a:t>الکتروکاردیوگرام</a:t>
            </a:r>
            <a:endParaRPr lang="en-US" sz="2400" dirty="0">
              <a:cs typeface="B Titr" pitchFamily="2" charset="-78"/>
            </a:endParaRPr>
          </a:p>
        </p:txBody>
      </p:sp>
      <p:sp>
        <p:nvSpPr>
          <p:cNvPr id="3" name="Content Placeholder 2"/>
          <p:cNvSpPr>
            <a:spLocks noGrp="1"/>
          </p:cNvSpPr>
          <p:nvPr>
            <p:ph idx="1"/>
          </p:nvPr>
        </p:nvSpPr>
        <p:spPr>
          <a:xfrm>
            <a:off x="533400" y="1600200"/>
            <a:ext cx="8153400" cy="4525963"/>
          </a:xfrm>
        </p:spPr>
        <p:txBody>
          <a:bodyPr/>
          <a:lstStyle/>
          <a:p>
            <a:pPr marL="315594" lvl="0" indent="-315594" algn="r" defTabSz="414781" rtl="1">
              <a:spcBef>
                <a:spcPts val="2900"/>
              </a:spcBef>
              <a:defRPr sz="1800"/>
            </a:pPr>
            <a:r>
              <a:rPr lang="fa-IR" sz="1800" b="1" dirty="0" smtClean="0">
                <a:cs typeface="B Compset" pitchFamily="2" charset="-78"/>
              </a:rPr>
              <a:t>قطعه‌ی </a:t>
            </a:r>
            <a:r>
              <a:rPr lang="en-US" sz="1800" b="1" dirty="0" smtClean="0">
                <a:cs typeface="B Compset" pitchFamily="2" charset="-78"/>
              </a:rPr>
              <a:t>ST</a:t>
            </a:r>
            <a:r>
              <a:rPr lang="fa-IR" sz="1800" b="1" dirty="0" smtClean="0">
                <a:cs typeface="B Compset" pitchFamily="2" charset="-78"/>
              </a:rPr>
              <a:t>: از انتهای کمپلکس </a:t>
            </a:r>
            <a:r>
              <a:rPr lang="en-US" sz="1800" b="1" dirty="0" smtClean="0">
                <a:cs typeface="B Compset" pitchFamily="2" charset="-78"/>
              </a:rPr>
              <a:t>QRS </a:t>
            </a:r>
            <a:r>
              <a:rPr lang="fa-IR" sz="1800" b="1" dirty="0" smtClean="0">
                <a:cs typeface="B Compset" pitchFamily="2" charset="-78"/>
              </a:rPr>
              <a:t> تا ابتدای موج </a:t>
            </a:r>
            <a:r>
              <a:rPr lang="en-US" sz="1800" b="1" dirty="0" smtClean="0">
                <a:cs typeface="B Compset" pitchFamily="2" charset="-78"/>
              </a:rPr>
              <a:t>T </a:t>
            </a:r>
            <a:r>
              <a:rPr lang="fa-IR" sz="1800" b="1" dirty="0" smtClean="0">
                <a:cs typeface="B Compset" pitchFamily="2" charset="-78"/>
              </a:rPr>
              <a:t>را قطعه‌ی </a:t>
            </a:r>
            <a:r>
              <a:rPr lang="en-US" sz="1800" b="1" dirty="0" smtClean="0">
                <a:cs typeface="B Compset" pitchFamily="2" charset="-78"/>
              </a:rPr>
              <a:t>ST </a:t>
            </a:r>
            <a:r>
              <a:rPr lang="fa-IR" sz="1800" b="1" dirty="0" smtClean="0">
                <a:cs typeface="B Compset" pitchFamily="2" charset="-78"/>
              </a:rPr>
              <a:t> نام‌گذاری کرده‌اند. این قطعه نشان‌دهنده‌ی مراحل ابتدایی رپولاریزاسیون بطن‌ها است.</a:t>
            </a:r>
          </a:p>
          <a:p>
            <a:pPr marL="315594" lvl="0" indent="-315594" algn="r" defTabSz="414781" rtl="1">
              <a:spcBef>
                <a:spcPts val="2900"/>
              </a:spcBef>
              <a:defRPr sz="1800"/>
            </a:pPr>
            <a:r>
              <a:rPr lang="fa-IR" sz="1800" b="1" dirty="0" smtClean="0">
                <a:cs typeface="B Compset" pitchFamily="2" charset="-78"/>
              </a:rPr>
              <a:t>موج </a:t>
            </a:r>
            <a:r>
              <a:rPr lang="en-US" sz="1800" b="1" dirty="0" smtClean="0">
                <a:cs typeface="B Compset" pitchFamily="2" charset="-78"/>
              </a:rPr>
              <a:t>T </a:t>
            </a:r>
            <a:r>
              <a:rPr lang="fa-IR" sz="1800" b="1" dirty="0" smtClean="0">
                <a:cs typeface="B Compset" pitchFamily="2" charset="-78"/>
              </a:rPr>
              <a:t>: موجی گرد و مثبت می‌باشد که بعد از </a:t>
            </a:r>
            <a:r>
              <a:rPr lang="en-US" sz="1800" b="1" dirty="0" smtClean="0">
                <a:cs typeface="B Compset" pitchFamily="2" charset="-78"/>
              </a:rPr>
              <a:t>QRS </a:t>
            </a:r>
            <a:r>
              <a:rPr lang="fa-IR" sz="1800" b="1" dirty="0" smtClean="0">
                <a:cs typeface="B Compset" pitchFamily="2" charset="-78"/>
              </a:rPr>
              <a:t> ظاهر می‌شود. این موج نشان دهنده‌ی مراحل انتهایی رپولاریزاسیون بطن‌ها است.</a:t>
            </a:r>
          </a:p>
        </p:txBody>
      </p:sp>
      <p:pic>
        <p:nvPicPr>
          <p:cNvPr id="4" name="pasted-image.png"/>
          <p:cNvPicPr/>
          <p:nvPr/>
        </p:nvPicPr>
        <p:blipFill>
          <a:blip r:embed="rId2">
            <a:extLst/>
          </a:blip>
          <a:stretch>
            <a:fillRect/>
          </a:stretch>
        </p:blipFill>
        <p:spPr>
          <a:xfrm>
            <a:off x="3429000" y="3505200"/>
            <a:ext cx="2590800" cy="1828800"/>
          </a:xfrm>
          <a:prstGeom prst="rect">
            <a:avLst/>
          </a:prstGeom>
          <a:ln w="12700">
            <a:miter lim="400000"/>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smtClean="0">
                <a:cs typeface="B Titr" pitchFamily="2" charset="-78"/>
              </a:rPr>
              <a:t>الکتروکاردیوگرام</a:t>
            </a:r>
            <a:endParaRPr lang="en-US" sz="2400" dirty="0">
              <a:cs typeface="B Titr" pitchFamily="2" charset="-78"/>
            </a:endParaRPr>
          </a:p>
        </p:txBody>
      </p:sp>
      <p:sp>
        <p:nvSpPr>
          <p:cNvPr id="3" name="Content Placeholder 2"/>
          <p:cNvSpPr>
            <a:spLocks noGrp="1"/>
          </p:cNvSpPr>
          <p:nvPr>
            <p:ph idx="1"/>
          </p:nvPr>
        </p:nvSpPr>
        <p:spPr>
          <a:xfrm>
            <a:off x="533400" y="1600200"/>
            <a:ext cx="8153400" cy="4525963"/>
          </a:xfrm>
        </p:spPr>
        <p:txBody>
          <a:bodyPr/>
          <a:lstStyle/>
          <a:p>
            <a:pPr marL="315594" lvl="0" indent="-315594" algn="r" defTabSz="414781" rtl="1">
              <a:spcBef>
                <a:spcPts val="2900"/>
              </a:spcBef>
              <a:defRPr sz="1800"/>
            </a:pPr>
            <a:r>
              <a:rPr lang="fa-IR" sz="1800" b="1" dirty="0" smtClean="0">
                <a:cs typeface="B Compset" pitchFamily="2" charset="-78"/>
              </a:rPr>
              <a:t>فاصله‌ی </a:t>
            </a:r>
            <a:r>
              <a:rPr lang="en-US" sz="1800" b="1" dirty="0" smtClean="0">
                <a:cs typeface="B Compset" pitchFamily="2" charset="-78"/>
              </a:rPr>
              <a:t>QT</a:t>
            </a:r>
            <a:r>
              <a:rPr lang="fa-IR" sz="1800" b="1" dirty="0" smtClean="0">
                <a:cs typeface="B Compset" pitchFamily="2" charset="-78"/>
              </a:rPr>
              <a:t>: از ابتدای کمپلکس </a:t>
            </a:r>
            <a:r>
              <a:rPr lang="en-US" sz="1800" b="1" dirty="0" smtClean="0">
                <a:cs typeface="B Compset" pitchFamily="2" charset="-78"/>
              </a:rPr>
              <a:t>QRS </a:t>
            </a:r>
            <a:r>
              <a:rPr lang="fa-IR" sz="1800" b="1" dirty="0" smtClean="0">
                <a:cs typeface="B Compset" pitchFamily="2" charset="-78"/>
              </a:rPr>
              <a:t> تا انتهای موج </a:t>
            </a:r>
            <a:r>
              <a:rPr lang="en-US" sz="1800" b="1" dirty="0" smtClean="0">
                <a:cs typeface="B Compset" pitchFamily="2" charset="-78"/>
              </a:rPr>
              <a:t>P</a:t>
            </a:r>
            <a:r>
              <a:rPr lang="fa-IR" sz="1800" b="1" dirty="0" smtClean="0">
                <a:cs typeface="B Compset" pitchFamily="2" charset="-78"/>
              </a:rPr>
              <a:t> می‌باشد و نشان دهنده‌ی زمان لازم برای مجموع فعالیت بطن‌ها در طی یک چرخه‌ی قلبی است.</a:t>
            </a:r>
          </a:p>
          <a:p>
            <a:pPr marL="315594" lvl="0" indent="-315594" algn="r" defTabSz="414781" rtl="1">
              <a:spcBef>
                <a:spcPts val="2900"/>
              </a:spcBef>
              <a:defRPr sz="1800"/>
            </a:pPr>
            <a:r>
              <a:rPr lang="fa-IR" sz="1800" b="1" dirty="0" smtClean="0">
                <a:cs typeface="B Compset" pitchFamily="2" charset="-78"/>
              </a:rPr>
              <a:t>موج </a:t>
            </a:r>
            <a:r>
              <a:rPr lang="en-US" sz="1800" b="1" dirty="0" smtClean="0">
                <a:cs typeface="B Compset" pitchFamily="2" charset="-78"/>
              </a:rPr>
              <a:t>U</a:t>
            </a:r>
            <a:r>
              <a:rPr lang="fa-IR" sz="1800" b="1" dirty="0" smtClean="0">
                <a:cs typeface="B Compset" pitchFamily="2" charset="-78"/>
              </a:rPr>
              <a:t>: موجی گرد وکوچک می‌باشد که بعد از </a:t>
            </a:r>
            <a:r>
              <a:rPr lang="en-US" sz="1800" b="1" dirty="0" smtClean="0">
                <a:cs typeface="B Compset" pitchFamily="2" charset="-78"/>
              </a:rPr>
              <a:t>T</a:t>
            </a:r>
            <a:r>
              <a:rPr lang="fa-IR" sz="1800" b="1" dirty="0" smtClean="0">
                <a:cs typeface="B Compset" pitchFamily="2" charset="-78"/>
              </a:rPr>
              <a:t> ظاهر می‌شود. این موج همیشه دیده نمی‌شود.</a:t>
            </a:r>
          </a:p>
          <a:p>
            <a:pPr algn="r" rtl="1">
              <a:buFont typeface="Arial" pitchFamily="34" charset="0"/>
              <a:buChar char="•"/>
            </a:pPr>
            <a:endParaRPr lang="fa-IR" sz="1800" b="1" dirty="0" smtClean="0">
              <a:cs typeface="B Compset" pitchFamily="2" charset="-78"/>
            </a:endParaRPr>
          </a:p>
        </p:txBody>
      </p:sp>
      <p:pic>
        <p:nvPicPr>
          <p:cNvPr id="4" name="pasted-image.png"/>
          <p:cNvPicPr/>
          <p:nvPr/>
        </p:nvPicPr>
        <p:blipFill>
          <a:blip r:embed="rId2">
            <a:extLst/>
          </a:blip>
          <a:stretch>
            <a:fillRect/>
          </a:stretch>
        </p:blipFill>
        <p:spPr>
          <a:xfrm>
            <a:off x="3505200" y="3429000"/>
            <a:ext cx="2590800" cy="1828800"/>
          </a:xfrm>
          <a:prstGeom prst="rect">
            <a:avLst/>
          </a:prstGeom>
          <a:ln w="12700">
            <a:miter lim="400000"/>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smtClean="0">
                <a:cs typeface="B Titr" pitchFamily="2" charset="-78"/>
              </a:rPr>
              <a:t>الکتروکاردیوگرام</a:t>
            </a:r>
            <a:endParaRPr lang="en-US" sz="2400" dirty="0">
              <a:cs typeface="B Titr" pitchFamily="2" charset="-78"/>
            </a:endParaRPr>
          </a:p>
        </p:txBody>
      </p:sp>
      <p:sp>
        <p:nvSpPr>
          <p:cNvPr id="3" name="Content Placeholder 2"/>
          <p:cNvSpPr>
            <a:spLocks noGrp="1"/>
          </p:cNvSpPr>
          <p:nvPr>
            <p:ph idx="1"/>
          </p:nvPr>
        </p:nvSpPr>
        <p:spPr>
          <a:xfrm>
            <a:off x="533400" y="1600200"/>
            <a:ext cx="8153400" cy="4525963"/>
          </a:xfrm>
        </p:spPr>
        <p:txBody>
          <a:bodyPr/>
          <a:lstStyle/>
          <a:p>
            <a:pPr lvl="0" algn="r" rtl="1">
              <a:buFont typeface="Arial" pitchFamily="34" charset="0"/>
              <a:buChar char="•"/>
            </a:pPr>
            <a:r>
              <a:rPr lang="fa-IR" sz="1800" b="1" dirty="0" smtClean="0">
                <a:cs typeface="B Compset" pitchFamily="2" charset="-78"/>
              </a:rPr>
              <a:t>هر گونه انحراف از خط ایزوالکتریک را یک موج می‌نامند. </a:t>
            </a:r>
          </a:p>
          <a:p>
            <a:pPr lvl="0" algn="r" rtl="1">
              <a:buFont typeface="Arial" pitchFamily="34" charset="0"/>
              <a:buChar char="•"/>
            </a:pPr>
            <a:r>
              <a:rPr lang="fa-IR" sz="1800" b="1" dirty="0" smtClean="0">
                <a:cs typeface="B Compset" pitchFamily="2" charset="-78"/>
              </a:rPr>
              <a:t>بخشی از خط ایزوالکتریک که بین دو موج قرار می‌گیرد، قطعه </a:t>
            </a:r>
            <a:r>
              <a:rPr lang="en-US" sz="1800" b="1" dirty="0" smtClean="0">
                <a:cs typeface="B Compset" pitchFamily="2" charset="-78"/>
              </a:rPr>
              <a:t>(segment)</a:t>
            </a:r>
            <a:r>
              <a:rPr lang="fa-IR" sz="1800" b="1" dirty="0" smtClean="0">
                <a:cs typeface="B Compset" pitchFamily="2" charset="-78"/>
              </a:rPr>
              <a:t> و به مجموع یک قطعه و حداقل یک موج فاصله</a:t>
            </a:r>
            <a:r>
              <a:rPr lang="en-US" sz="1800" b="1" dirty="0" smtClean="0">
                <a:cs typeface="B Compset" pitchFamily="2" charset="-78"/>
              </a:rPr>
              <a:t>(interval) </a:t>
            </a:r>
            <a:r>
              <a:rPr lang="fa-IR" sz="1800" b="1" dirty="0" smtClean="0">
                <a:cs typeface="B Compset" pitchFamily="2" charset="-78"/>
              </a:rPr>
              <a:t> گفته می‌شود.</a:t>
            </a:r>
          </a:p>
          <a:p>
            <a:pPr algn="r" rtl="1">
              <a:buFont typeface="Arial" pitchFamily="34" charset="0"/>
              <a:buChar char="•"/>
            </a:pPr>
            <a:endParaRPr lang="fa-IR" sz="1800" b="1" dirty="0" smtClean="0">
              <a:cs typeface="B Compset" pitchFamily="2" charset="-78"/>
            </a:endParaRPr>
          </a:p>
        </p:txBody>
      </p:sp>
      <p:pic>
        <p:nvPicPr>
          <p:cNvPr id="4" name="pasted-image.png"/>
          <p:cNvPicPr/>
          <p:nvPr/>
        </p:nvPicPr>
        <p:blipFill>
          <a:blip r:embed="rId2">
            <a:extLst/>
          </a:blip>
          <a:stretch>
            <a:fillRect/>
          </a:stretch>
        </p:blipFill>
        <p:spPr>
          <a:xfrm>
            <a:off x="1676400" y="2971800"/>
            <a:ext cx="5867400" cy="2438400"/>
          </a:xfrm>
          <a:prstGeom prst="rect">
            <a:avLst/>
          </a:prstGeom>
          <a:ln w="12700">
            <a:miter lim="400000"/>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smtClean="0">
                <a:cs typeface="B Titr" pitchFamily="2" charset="-78"/>
              </a:rPr>
              <a:t>الکتروکاردیوگرام</a:t>
            </a:r>
            <a:endParaRPr lang="en-US" sz="2400" dirty="0">
              <a:cs typeface="B Titr" pitchFamily="2" charset="-78"/>
            </a:endParaRPr>
          </a:p>
        </p:txBody>
      </p:sp>
      <p:sp>
        <p:nvSpPr>
          <p:cNvPr id="3" name="Content Placeholder 2"/>
          <p:cNvSpPr>
            <a:spLocks noGrp="1"/>
          </p:cNvSpPr>
          <p:nvPr>
            <p:ph idx="1"/>
          </p:nvPr>
        </p:nvSpPr>
        <p:spPr/>
        <p:txBody>
          <a:bodyPr/>
          <a:lstStyle/>
          <a:p>
            <a:pPr lvl="0" algn="r" rtl="1"/>
            <a:r>
              <a:rPr lang="fa-IR" sz="1800" b="1" dirty="0" smtClean="0">
                <a:cs typeface="B Compset" pitchFamily="2" charset="-78"/>
              </a:rPr>
              <a:t>به یاد سپاری اندازه‌های طبیعی هر کدام از اجزای الکتروکاردیوگرام برای تشخیص اختلالات </a:t>
            </a:r>
            <a:r>
              <a:rPr lang="en-US" sz="1800" b="1" dirty="0" smtClean="0">
                <a:cs typeface="B Compset" pitchFamily="2" charset="-78"/>
              </a:rPr>
              <a:t>ECG </a:t>
            </a:r>
            <a:r>
              <a:rPr lang="fa-IR" sz="1800" b="1" dirty="0" smtClean="0">
                <a:cs typeface="B Compset" pitchFamily="2" charset="-78"/>
              </a:rPr>
              <a:t>ضروری است. این اندازه‌ها در جدول زیر نشان داده شده‌اند:</a:t>
            </a:r>
          </a:p>
          <a:p>
            <a:pPr algn="r" rtl="1"/>
            <a:endParaRPr lang="en-US" sz="1800" dirty="0">
              <a:cs typeface="B Compset" pitchFamily="2" charset="-78"/>
            </a:endParaRPr>
          </a:p>
        </p:txBody>
      </p:sp>
      <p:graphicFrame>
        <p:nvGraphicFramePr>
          <p:cNvPr id="4" name="Table 3"/>
          <p:cNvGraphicFramePr>
            <a:graphicFrameLocks noGrp="1"/>
          </p:cNvGraphicFramePr>
          <p:nvPr/>
        </p:nvGraphicFramePr>
        <p:xfrm>
          <a:off x="1524000" y="2438400"/>
          <a:ext cx="6096000" cy="3037840"/>
        </p:xfrm>
        <a:graphic>
          <a:graphicData uri="http://schemas.openxmlformats.org/drawingml/2006/table">
            <a:tbl>
              <a:tblPr firstRow="1" bandRow="1">
                <a:tableStyleId>{616DA210-FB5B-4158-B5E0-FEB733F419BA}</a:tableStyleId>
              </a:tblPr>
              <a:tblGrid>
                <a:gridCol w="2032000">
                  <a:extLst>
                    <a:ext uri="{9D8B030D-6E8A-4147-A177-3AD203B41FA5}">
                      <a16:colId xmlns:a16="http://schemas.microsoft.com/office/drawing/2014/main" xmlns="" val="20000"/>
                    </a:ext>
                  </a:extLst>
                </a:gridCol>
                <a:gridCol w="2032000">
                  <a:extLst>
                    <a:ext uri="{9D8B030D-6E8A-4147-A177-3AD203B41FA5}">
                      <a16:colId xmlns:a16="http://schemas.microsoft.com/office/drawing/2014/main" xmlns="" val="20001"/>
                    </a:ext>
                  </a:extLst>
                </a:gridCol>
                <a:gridCol w="2032000">
                  <a:extLst>
                    <a:ext uri="{9D8B030D-6E8A-4147-A177-3AD203B41FA5}">
                      <a16:colId xmlns:a16="http://schemas.microsoft.com/office/drawing/2014/main" xmlns="" val="20002"/>
                    </a:ext>
                  </a:extLst>
                </a:gridCol>
              </a:tblGrid>
              <a:tr h="370840">
                <a:tc>
                  <a:txBody>
                    <a:bodyPr/>
                    <a:lstStyle/>
                    <a:p>
                      <a:pPr algn="ctr" rtl="1"/>
                      <a:r>
                        <a:rPr lang="fa-IR" dirty="0" smtClean="0"/>
                        <a:t>زمان (ثانیه)</a:t>
                      </a:r>
                      <a:endParaRPr lang="en-US" dirty="0"/>
                    </a:p>
                  </a:txBody>
                  <a:tcPr anchor="ctr"/>
                </a:tc>
                <a:tc>
                  <a:txBody>
                    <a:bodyPr/>
                    <a:lstStyle/>
                    <a:p>
                      <a:pPr algn="ctr" rtl="1"/>
                      <a:r>
                        <a:rPr lang="fa-IR" dirty="0" smtClean="0"/>
                        <a:t>ارتفاع (میلی متر)</a:t>
                      </a:r>
                      <a:endParaRPr lang="en-US" dirty="0"/>
                    </a:p>
                  </a:txBody>
                  <a:tcPr anchor="ctr"/>
                </a:tc>
                <a:tc>
                  <a:txBody>
                    <a:bodyPr/>
                    <a:lstStyle/>
                    <a:p>
                      <a:pPr algn="ctr" rtl="1"/>
                      <a:r>
                        <a:rPr lang="en-US" dirty="0" smtClean="0"/>
                        <a:t>ECG</a:t>
                      </a:r>
                      <a:endParaRPr lang="en-US" dirty="0"/>
                    </a:p>
                  </a:txBody>
                  <a:tcPr anchor="ctr"/>
                </a:tc>
                <a:extLst>
                  <a:ext uri="{0D108BD9-81ED-4DB2-BD59-A6C34878D82A}">
                    <a16:rowId xmlns:a16="http://schemas.microsoft.com/office/drawing/2014/main" xmlns="" val="10000"/>
                  </a:ext>
                </a:extLst>
              </a:tr>
              <a:tr h="370840">
                <a:tc>
                  <a:txBody>
                    <a:bodyPr/>
                    <a:lstStyle/>
                    <a:p>
                      <a:pPr algn="ctr" rtl="1"/>
                      <a:r>
                        <a:rPr lang="fa-IR" sz="1400" b="1" dirty="0" smtClean="0"/>
                        <a:t>کمتر از 0/11</a:t>
                      </a:r>
                      <a:endParaRPr lang="en-US" sz="1400" b="1" dirty="0"/>
                    </a:p>
                  </a:txBody>
                  <a:tcPr anchor="ctr"/>
                </a:tc>
                <a:tc>
                  <a:txBody>
                    <a:bodyPr/>
                    <a:lstStyle/>
                    <a:p>
                      <a:pPr algn="ctr" rtl="1"/>
                      <a:r>
                        <a:rPr lang="fa-IR" sz="1400" b="1" dirty="0" smtClean="0"/>
                        <a:t>کمتر از 2/5</a:t>
                      </a:r>
                      <a:endParaRPr lang="en-US" sz="1400" b="1" dirty="0"/>
                    </a:p>
                  </a:txBody>
                  <a:tcPr anchor="ctr"/>
                </a:tc>
                <a:tc>
                  <a:txBody>
                    <a:bodyPr/>
                    <a:lstStyle/>
                    <a:p>
                      <a:pPr algn="r" rtl="1"/>
                      <a:r>
                        <a:rPr lang="fa-IR" sz="1400" b="1" dirty="0" smtClean="0"/>
                        <a:t>موج </a:t>
                      </a:r>
                      <a:r>
                        <a:rPr lang="en-US" sz="1400" b="1" dirty="0" smtClean="0"/>
                        <a:t>P</a:t>
                      </a:r>
                      <a:endParaRPr lang="en-US" sz="1400" b="1" dirty="0"/>
                    </a:p>
                  </a:txBody>
                  <a:tcPr anchor="ctr"/>
                </a:tc>
                <a:extLst>
                  <a:ext uri="{0D108BD9-81ED-4DB2-BD59-A6C34878D82A}">
                    <a16:rowId xmlns:a16="http://schemas.microsoft.com/office/drawing/2014/main" xmlns="" val="10001"/>
                  </a:ext>
                </a:extLst>
              </a:tr>
              <a:tr h="370840">
                <a:tc>
                  <a:txBody>
                    <a:bodyPr/>
                    <a:lstStyle/>
                    <a:p>
                      <a:pPr algn="ctr" rtl="1"/>
                      <a:r>
                        <a:rPr lang="fa-IR" sz="1400" b="1" dirty="0" smtClean="0"/>
                        <a:t>0/2-</a:t>
                      </a:r>
                      <a:r>
                        <a:rPr lang="fa-IR" sz="1400" b="1" baseline="0" dirty="0" smtClean="0"/>
                        <a:t> 0/12</a:t>
                      </a:r>
                      <a:endParaRPr lang="en-US" sz="1400" b="1" dirty="0"/>
                    </a:p>
                  </a:txBody>
                  <a:tcPr anchor="ctr"/>
                </a:tc>
                <a:tc>
                  <a:txBody>
                    <a:bodyPr/>
                    <a:lstStyle/>
                    <a:p>
                      <a:pPr algn="ctr" rtl="1"/>
                      <a:r>
                        <a:rPr lang="fa-IR" sz="1400" b="1" dirty="0" smtClean="0"/>
                        <a:t>-</a:t>
                      </a:r>
                      <a:endParaRPr lang="en-US" sz="1400" b="1" dirty="0"/>
                    </a:p>
                  </a:txBody>
                  <a:tcPr anchor="ctr"/>
                </a:tc>
                <a:tc>
                  <a:txBody>
                    <a:bodyPr/>
                    <a:lstStyle/>
                    <a:p>
                      <a:pPr algn="r" rtl="1"/>
                      <a:r>
                        <a:rPr lang="fa-IR" sz="1400" b="1" dirty="0" smtClean="0"/>
                        <a:t>فاصله</a:t>
                      </a:r>
                      <a:r>
                        <a:rPr lang="fa-IR" sz="1400" b="1" baseline="0" dirty="0" smtClean="0"/>
                        <a:t> </a:t>
                      </a:r>
                      <a:r>
                        <a:rPr lang="en-US" sz="1400" b="1" baseline="0" dirty="0" smtClean="0"/>
                        <a:t>PR</a:t>
                      </a:r>
                      <a:endParaRPr lang="en-US" sz="1400" b="1" dirty="0"/>
                    </a:p>
                  </a:txBody>
                  <a:tcPr anchor="ctr"/>
                </a:tc>
                <a:extLst>
                  <a:ext uri="{0D108BD9-81ED-4DB2-BD59-A6C34878D82A}">
                    <a16:rowId xmlns:a16="http://schemas.microsoft.com/office/drawing/2014/main" xmlns="" val="10002"/>
                  </a:ext>
                </a:extLst>
              </a:tr>
              <a:tr h="370840">
                <a:tc>
                  <a:txBody>
                    <a:bodyPr/>
                    <a:lstStyle/>
                    <a:p>
                      <a:pPr algn="ctr" rtl="1"/>
                      <a:r>
                        <a:rPr lang="fa-IR" sz="1400" b="1" dirty="0" smtClean="0"/>
                        <a:t>0/1</a:t>
                      </a:r>
                      <a:r>
                        <a:rPr lang="fa-IR" sz="1400" b="1" baseline="0" dirty="0" smtClean="0"/>
                        <a:t> -0/06</a:t>
                      </a:r>
                      <a:endParaRPr lang="en-US" sz="1400" b="1" dirty="0"/>
                    </a:p>
                  </a:txBody>
                  <a:tcPr anchor="ctr"/>
                </a:tc>
                <a:tc>
                  <a:txBody>
                    <a:bodyPr/>
                    <a:lstStyle/>
                    <a:p>
                      <a:pPr algn="ctr" rtl="1"/>
                      <a:r>
                        <a:rPr lang="fa-IR" sz="1400" b="1" dirty="0" smtClean="0"/>
                        <a:t>متغیر</a:t>
                      </a:r>
                      <a:endParaRPr lang="en-US" sz="1400" b="1" dirty="0"/>
                    </a:p>
                  </a:txBody>
                  <a:tcPr anchor="ctr"/>
                </a:tc>
                <a:tc>
                  <a:txBody>
                    <a:bodyPr/>
                    <a:lstStyle/>
                    <a:p>
                      <a:pPr algn="r" rtl="1"/>
                      <a:r>
                        <a:rPr lang="fa-IR" sz="1400" b="1" dirty="0" smtClean="0"/>
                        <a:t>کمپلکس </a:t>
                      </a:r>
                      <a:r>
                        <a:rPr lang="en-US" sz="1400" b="1" dirty="0" smtClean="0"/>
                        <a:t>QRS</a:t>
                      </a:r>
                      <a:endParaRPr lang="en-US" sz="1400" b="1" dirty="0"/>
                    </a:p>
                  </a:txBody>
                  <a:tcPr anchor="ctr"/>
                </a:tc>
                <a:extLst>
                  <a:ext uri="{0D108BD9-81ED-4DB2-BD59-A6C34878D82A}">
                    <a16:rowId xmlns:a16="http://schemas.microsoft.com/office/drawing/2014/main" xmlns="" val="10003"/>
                  </a:ext>
                </a:extLst>
              </a:tr>
              <a:tr h="370840">
                <a:tc>
                  <a:txBody>
                    <a:bodyPr/>
                    <a:lstStyle/>
                    <a:p>
                      <a:pPr algn="ctr" rtl="1"/>
                      <a:r>
                        <a:rPr lang="fa-IR" sz="1400" b="1" dirty="0" smtClean="0"/>
                        <a:t>متغیر</a:t>
                      </a:r>
                      <a:endParaRPr lang="en-US" sz="1400" b="1" dirty="0"/>
                    </a:p>
                  </a:txBody>
                  <a:tcPr anchor="ctr"/>
                </a:tc>
                <a:tc>
                  <a:txBody>
                    <a:bodyPr/>
                    <a:lstStyle/>
                    <a:p>
                      <a:pPr algn="ctr" rtl="1"/>
                      <a:r>
                        <a:rPr lang="fa-IR" sz="1400" b="1" dirty="0" smtClean="0"/>
                        <a:t>کمتر از 1 میلی متر اختلاف نسبت به خط ایزوالکتریک</a:t>
                      </a:r>
                      <a:endParaRPr lang="en-US" sz="1400" b="1" dirty="0"/>
                    </a:p>
                  </a:txBody>
                  <a:tcPr anchor="ctr"/>
                </a:tc>
                <a:tc>
                  <a:txBody>
                    <a:bodyPr/>
                    <a:lstStyle/>
                    <a:p>
                      <a:pPr algn="r" rtl="1"/>
                      <a:r>
                        <a:rPr lang="fa-IR" sz="1400" b="1" dirty="0" smtClean="0"/>
                        <a:t>قطعه </a:t>
                      </a:r>
                      <a:r>
                        <a:rPr lang="en-US" sz="1400" b="1" dirty="0" smtClean="0"/>
                        <a:t>ST</a:t>
                      </a:r>
                      <a:endParaRPr lang="en-US" sz="1400" b="1" dirty="0"/>
                    </a:p>
                  </a:txBody>
                  <a:tcPr anchor="ctr"/>
                </a:tc>
                <a:extLst>
                  <a:ext uri="{0D108BD9-81ED-4DB2-BD59-A6C34878D82A}">
                    <a16:rowId xmlns:a16="http://schemas.microsoft.com/office/drawing/2014/main" xmlns="" val="10004"/>
                  </a:ext>
                </a:extLst>
              </a:tr>
              <a:tr h="370840">
                <a:tc>
                  <a:txBody>
                    <a:bodyPr/>
                    <a:lstStyle/>
                    <a:p>
                      <a:pPr algn="ctr" rtl="1"/>
                      <a:r>
                        <a:rPr lang="fa-IR" sz="1400" b="1" dirty="0" smtClean="0"/>
                        <a:t>0/44-</a:t>
                      </a:r>
                      <a:r>
                        <a:rPr lang="fa-IR" sz="1400" b="1" baseline="0" dirty="0" smtClean="0"/>
                        <a:t> 0/4 </a:t>
                      </a:r>
                      <a:r>
                        <a:rPr lang="fa-IR" sz="1400" b="1" dirty="0" smtClean="0"/>
                        <a:t>کمتر</a:t>
                      </a:r>
                      <a:r>
                        <a:rPr lang="fa-IR" sz="1400" b="1" baseline="0" dirty="0" smtClean="0"/>
                        <a:t> از نصف فاصله </a:t>
                      </a:r>
                      <a:r>
                        <a:rPr lang="en-US" sz="1400" b="1" baseline="0" dirty="0" smtClean="0"/>
                        <a:t>R-R</a:t>
                      </a:r>
                      <a:endParaRPr lang="en-US" sz="1400" b="1" dirty="0"/>
                    </a:p>
                  </a:txBody>
                  <a:tcPr anchor="ctr"/>
                </a:tc>
                <a:tc>
                  <a:txBody>
                    <a:bodyPr/>
                    <a:lstStyle/>
                    <a:p>
                      <a:pPr algn="ctr" rtl="1"/>
                      <a:r>
                        <a:rPr lang="fa-IR" sz="1400" b="1" dirty="0" smtClean="0"/>
                        <a:t>-</a:t>
                      </a:r>
                      <a:endParaRPr lang="en-US" sz="1400" b="1" dirty="0"/>
                    </a:p>
                  </a:txBody>
                  <a:tcPr anchor="ctr"/>
                </a:tc>
                <a:tc>
                  <a:txBody>
                    <a:bodyPr/>
                    <a:lstStyle/>
                    <a:p>
                      <a:pPr algn="r" rtl="1"/>
                      <a:r>
                        <a:rPr lang="fa-IR" sz="1400" b="1" dirty="0" smtClean="0"/>
                        <a:t>فاصله</a:t>
                      </a:r>
                      <a:r>
                        <a:rPr lang="fa-IR" sz="1400" b="1" baseline="0" dirty="0" smtClean="0"/>
                        <a:t> </a:t>
                      </a:r>
                      <a:r>
                        <a:rPr lang="en-US" sz="1400" b="1" baseline="0" dirty="0" smtClean="0"/>
                        <a:t>QT</a:t>
                      </a:r>
                      <a:endParaRPr lang="en-US" sz="1400" b="1" dirty="0"/>
                    </a:p>
                  </a:txBody>
                  <a:tcPr anchor="ctr"/>
                </a:tc>
                <a:extLst>
                  <a:ext uri="{0D108BD9-81ED-4DB2-BD59-A6C34878D82A}">
                    <a16:rowId xmlns:a16="http://schemas.microsoft.com/office/drawing/2014/main" xmlns="" val="10005"/>
                  </a:ext>
                </a:extLst>
              </a:tr>
              <a:tr h="370840">
                <a:tc>
                  <a:txBody>
                    <a:bodyPr/>
                    <a:lstStyle/>
                    <a:p>
                      <a:pPr algn="ctr" rtl="1"/>
                      <a:r>
                        <a:rPr lang="fa-IR" sz="1400" b="1" dirty="0" smtClean="0"/>
                        <a:t>متغیر</a:t>
                      </a:r>
                      <a:endParaRPr lang="en-US" sz="1400" b="1" dirty="0"/>
                    </a:p>
                  </a:txBody>
                  <a:tcPr anchor="ctr"/>
                </a:tc>
                <a:tc>
                  <a:txBody>
                    <a:bodyPr/>
                    <a:lstStyle/>
                    <a:p>
                      <a:pPr algn="ctr" rtl="1"/>
                      <a:r>
                        <a:rPr lang="fa-IR" sz="1400" b="1" dirty="0" smtClean="0"/>
                        <a:t>کمتر</a:t>
                      </a:r>
                      <a:r>
                        <a:rPr lang="fa-IR" sz="1400" b="1" baseline="0" dirty="0" smtClean="0"/>
                        <a:t> از 5 در لیدهای اندامی</a:t>
                      </a:r>
                    </a:p>
                    <a:p>
                      <a:pPr algn="ctr" rtl="1"/>
                      <a:r>
                        <a:rPr lang="fa-IR" sz="1400" b="1" baseline="0" dirty="0" smtClean="0"/>
                        <a:t>کمتر از 10 در لیدهای سینه ای</a:t>
                      </a:r>
                      <a:endParaRPr lang="en-US" sz="1400" b="1" dirty="0"/>
                    </a:p>
                  </a:txBody>
                  <a:tcPr anchor="ctr"/>
                </a:tc>
                <a:tc>
                  <a:txBody>
                    <a:bodyPr/>
                    <a:lstStyle/>
                    <a:p>
                      <a:pPr algn="r" rtl="1"/>
                      <a:r>
                        <a:rPr lang="fa-IR" sz="1400" b="1" dirty="0" smtClean="0"/>
                        <a:t>موج </a:t>
                      </a:r>
                      <a:r>
                        <a:rPr lang="en-US" sz="1400" b="1" dirty="0" smtClean="0"/>
                        <a:t>T</a:t>
                      </a:r>
                      <a:endParaRPr lang="en-US" sz="1400" b="1" dirty="0"/>
                    </a:p>
                  </a:txBody>
                  <a:tcPr anchor="ctr"/>
                </a:tc>
                <a:extLst>
                  <a:ext uri="{0D108BD9-81ED-4DB2-BD59-A6C34878D82A}">
                    <a16:rowId xmlns:a16="http://schemas.microsoft.com/office/drawing/2014/main" xmlns="" val="10006"/>
                  </a:ext>
                </a:extLst>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smtClean="0">
                <a:cs typeface="B Titr" pitchFamily="2" charset="-78"/>
              </a:rPr>
              <a:t>تفسیر الکتروکاردیوگرام</a:t>
            </a:r>
          </a:p>
        </p:txBody>
      </p:sp>
      <p:sp>
        <p:nvSpPr>
          <p:cNvPr id="3" name="Content Placeholder 2"/>
          <p:cNvSpPr>
            <a:spLocks noGrp="1"/>
          </p:cNvSpPr>
          <p:nvPr>
            <p:ph idx="1"/>
          </p:nvPr>
        </p:nvSpPr>
        <p:spPr/>
        <p:txBody>
          <a:bodyPr/>
          <a:lstStyle/>
          <a:p>
            <a:pPr algn="just" defTabSz="438150" rtl="1">
              <a:buNone/>
              <a:defRPr sz="1800"/>
            </a:pPr>
            <a:r>
              <a:rPr lang="fa-IR" sz="1800" b="1" dirty="0" smtClean="0">
                <a:cs typeface="B Compset" pitchFamily="2" charset="-78"/>
              </a:rPr>
              <a:t>برای تفسیر و اصطلاحاً خواندن یک ریتم قلبی، مساله‌ی مهم توجه به تمام اجزا، امواج، قطعات و فواصل موجود بر روی نوار ریتم، قبل از قضاوت در مورد آن، می‌باشد. </a:t>
            </a:r>
          </a:p>
          <a:p>
            <a:pPr algn="just" defTabSz="438150" rtl="1">
              <a:buNone/>
              <a:defRPr sz="1800"/>
            </a:pPr>
            <a:endParaRPr lang="fa-IR" sz="1800" b="1" dirty="0" smtClean="0">
              <a:cs typeface="B Compset" pitchFamily="2" charset="-78"/>
            </a:endParaRPr>
          </a:p>
          <a:p>
            <a:pPr algn="just" defTabSz="438150" rtl="1">
              <a:buNone/>
              <a:defRPr sz="1800"/>
            </a:pPr>
            <a:r>
              <a:rPr lang="fa-IR" sz="1800" b="1" dirty="0" smtClean="0">
                <a:cs typeface="B Compset" pitchFamily="2" charset="-78"/>
              </a:rPr>
              <a:t>ما روش 5 مرحله‌ای زیر را پیشنهاد می‌کنیم:</a:t>
            </a:r>
          </a:p>
          <a:p>
            <a:pPr algn="just" defTabSz="438150" rtl="1">
              <a:buNone/>
              <a:defRPr sz="1800"/>
            </a:pPr>
            <a:endParaRPr lang="fa-IR" sz="1800" b="1" dirty="0" smtClean="0">
              <a:cs typeface="B Compset" pitchFamily="2" charset="-78"/>
            </a:endParaRPr>
          </a:p>
          <a:p>
            <a:pPr lvl="0" algn="r" defTabSz="438150" rtl="1">
              <a:defRPr sz="1800"/>
            </a:pPr>
            <a:r>
              <a:rPr lang="fa-IR" sz="1800" b="1" dirty="0" smtClean="0">
                <a:cs typeface="B Compset" pitchFamily="2" charset="-78"/>
              </a:rPr>
              <a:t>قدم اول: سرعت ضربان قلب را محاسبه کنید.</a:t>
            </a:r>
          </a:p>
          <a:p>
            <a:pPr lvl="0" algn="r" defTabSz="438150" rtl="1">
              <a:defRPr sz="1800"/>
            </a:pPr>
            <a:r>
              <a:rPr lang="fa-IR" sz="1800" b="1" dirty="0" smtClean="0">
                <a:cs typeface="B Compset" pitchFamily="2" charset="-78"/>
              </a:rPr>
              <a:t>قدم دوم: نظم را پیدا کنید.</a:t>
            </a:r>
          </a:p>
          <a:p>
            <a:pPr lvl="0" algn="r" defTabSz="438150" rtl="1">
              <a:defRPr sz="1800"/>
            </a:pPr>
            <a:r>
              <a:rPr lang="fa-IR" sz="1800" b="1" dirty="0" smtClean="0">
                <a:cs typeface="B Compset" pitchFamily="2" charset="-78"/>
              </a:rPr>
              <a:t>قدم سوم: امواج </a:t>
            </a:r>
            <a:r>
              <a:rPr lang="en-US" sz="1800" b="1" dirty="0" smtClean="0">
                <a:cs typeface="B Compset" pitchFamily="2" charset="-78"/>
              </a:rPr>
              <a:t>P </a:t>
            </a:r>
            <a:r>
              <a:rPr lang="fa-IR" sz="1800" b="1" dirty="0" smtClean="0">
                <a:cs typeface="B Compset" pitchFamily="2" charset="-78"/>
              </a:rPr>
              <a:t> را نگاه کنید.</a:t>
            </a:r>
          </a:p>
          <a:p>
            <a:pPr lvl="0" algn="r" defTabSz="438150" rtl="1">
              <a:defRPr sz="1800"/>
            </a:pPr>
            <a:r>
              <a:rPr lang="fa-IR" sz="1800" b="1" dirty="0" smtClean="0">
                <a:cs typeface="B Compset" pitchFamily="2" charset="-78"/>
              </a:rPr>
              <a:t>قدم چهارم: به فواصل </a:t>
            </a:r>
            <a:r>
              <a:rPr lang="en-US" sz="1800" b="1" dirty="0" smtClean="0">
                <a:cs typeface="B Compset" pitchFamily="2" charset="-78"/>
              </a:rPr>
              <a:t>PR </a:t>
            </a:r>
            <a:r>
              <a:rPr lang="fa-IR" sz="1800" b="1" dirty="0" smtClean="0">
                <a:cs typeface="B Compset" pitchFamily="2" charset="-78"/>
              </a:rPr>
              <a:t> توجه کنید.</a:t>
            </a:r>
          </a:p>
          <a:p>
            <a:pPr lvl="0" algn="r" defTabSz="438150" rtl="1">
              <a:defRPr sz="1800"/>
            </a:pPr>
            <a:r>
              <a:rPr lang="fa-IR" sz="1800" b="1" dirty="0" smtClean="0">
                <a:cs typeface="B Compset" pitchFamily="2" charset="-78"/>
              </a:rPr>
              <a:t>قدم پنجم: عرض کمپلکس‌های </a:t>
            </a:r>
            <a:r>
              <a:rPr lang="en-US" sz="1800" b="1" dirty="0" smtClean="0">
                <a:cs typeface="B Compset" pitchFamily="2" charset="-78"/>
              </a:rPr>
              <a:t>QRS </a:t>
            </a:r>
            <a:r>
              <a:rPr lang="fa-IR" sz="1800" b="1" dirty="0" smtClean="0">
                <a:cs typeface="B Compset" pitchFamily="2" charset="-78"/>
              </a:rPr>
              <a:t> را مورد توجه قرار دهید.</a:t>
            </a:r>
          </a:p>
          <a:p>
            <a:pPr algn="r" rtl="1">
              <a:buNone/>
            </a:pPr>
            <a:endParaRPr lang="fa-IR" sz="1800" b="1" dirty="0" smtClean="0">
              <a:cs typeface="B Compset" pitchFamily="2" charset="-7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smtClean="0">
                <a:cs typeface="B Titr" pitchFamily="2" charset="-78"/>
              </a:rPr>
              <a:t>تفسیر الکتروکاردیوگرام</a:t>
            </a:r>
            <a:br>
              <a:rPr lang="fa-IR" sz="2400" dirty="0" smtClean="0">
                <a:cs typeface="B Titr" pitchFamily="2" charset="-78"/>
              </a:rPr>
            </a:br>
            <a:r>
              <a:rPr lang="fa-IR" sz="2400" dirty="0" smtClean="0">
                <a:cs typeface="B Titr" pitchFamily="2" charset="-78"/>
              </a:rPr>
              <a:t>سرعت (</a:t>
            </a:r>
            <a:r>
              <a:rPr lang="en-US" sz="2400" b="1" dirty="0" smtClean="0">
                <a:cs typeface="B Titr" pitchFamily="2" charset="-78"/>
              </a:rPr>
              <a:t>Rate</a:t>
            </a:r>
            <a:r>
              <a:rPr lang="fa-IR" sz="2400" dirty="0" smtClean="0">
                <a:cs typeface="B Titr" pitchFamily="2" charset="-78"/>
              </a:rPr>
              <a:t>)</a:t>
            </a:r>
            <a:endParaRPr lang="en-US" sz="2400" dirty="0"/>
          </a:p>
        </p:txBody>
      </p:sp>
      <p:sp>
        <p:nvSpPr>
          <p:cNvPr id="3" name="Content Placeholder 2"/>
          <p:cNvSpPr>
            <a:spLocks noGrp="1"/>
          </p:cNvSpPr>
          <p:nvPr>
            <p:ph idx="1"/>
          </p:nvPr>
        </p:nvSpPr>
        <p:spPr/>
        <p:txBody>
          <a:bodyPr/>
          <a:lstStyle/>
          <a:p>
            <a:pPr algn="r" defTabSz="479044" rtl="1">
              <a:buNone/>
              <a:defRPr sz="1800"/>
            </a:pPr>
            <a:r>
              <a:rPr lang="fa-IR" sz="1800" b="1" dirty="0" smtClean="0">
                <a:cs typeface="B Compset" pitchFamily="2" charset="-78"/>
              </a:rPr>
              <a:t>قدم اول: محاسبه‌ی سرعت ضربان قلب</a:t>
            </a:r>
          </a:p>
          <a:p>
            <a:pPr lvl="0" algn="r" defTabSz="479044" rtl="1">
              <a:buNone/>
              <a:defRPr sz="1800"/>
            </a:pPr>
            <a:r>
              <a:rPr lang="fa-IR" sz="1800" b="1" dirty="0" smtClean="0">
                <a:cs typeface="B Compset" pitchFamily="2" charset="-78"/>
              </a:rPr>
              <a:t>برای تعیین سرعت ضربان قلب از روی الکتروکاردیوگرام، روش‌های متعددی وجود دارند. 4 روش شایع، در زیر معرفی می‌شوند.</a:t>
            </a:r>
          </a:p>
          <a:p>
            <a:pPr lvl="0" algn="r" defTabSz="479044" rtl="1">
              <a:buNone/>
              <a:defRPr sz="1800"/>
            </a:pPr>
            <a:endParaRPr lang="fa-IR" sz="1800" b="1" dirty="0" smtClean="0">
              <a:cs typeface="B Compset" pitchFamily="2" charset="-78"/>
            </a:endParaRPr>
          </a:p>
          <a:p>
            <a:pPr lvl="0" algn="r" defTabSz="479044" rtl="1">
              <a:defRPr sz="1800"/>
            </a:pPr>
            <a:r>
              <a:rPr lang="fa-IR" sz="1800" b="1" dirty="0" smtClean="0">
                <a:cs typeface="B Compset" pitchFamily="2" charset="-78"/>
              </a:rPr>
              <a:t>روش اول: روش 6 ثانیه‌ای</a:t>
            </a:r>
          </a:p>
          <a:p>
            <a:pPr lvl="0" algn="r" defTabSz="479044" rtl="1">
              <a:defRPr sz="1800"/>
            </a:pPr>
            <a:r>
              <a:rPr lang="fa-IR" sz="1800" b="1" dirty="0" smtClean="0">
                <a:cs typeface="B Compset" pitchFamily="2" charset="-78"/>
              </a:rPr>
              <a:t>روش دوم: روش مربع‌های بزرگ</a:t>
            </a:r>
          </a:p>
          <a:p>
            <a:pPr lvl="0" algn="r" defTabSz="479044" rtl="1">
              <a:defRPr sz="1800"/>
            </a:pPr>
            <a:r>
              <a:rPr lang="fa-IR" sz="1800" b="1" dirty="0" smtClean="0">
                <a:cs typeface="B Compset" pitchFamily="2" charset="-78"/>
              </a:rPr>
              <a:t>روش سوم: روش مربع‌های کوچک</a:t>
            </a:r>
          </a:p>
          <a:p>
            <a:pPr lvl="0" algn="r" defTabSz="479044" rtl="1">
              <a:defRPr sz="1800"/>
            </a:pPr>
            <a:r>
              <a:rPr lang="fa-IR" sz="1800" b="1" dirty="0" smtClean="0">
                <a:cs typeface="B Compset" pitchFamily="2" charset="-78"/>
              </a:rPr>
              <a:t>روش چهارم: روش ترتیبی</a:t>
            </a:r>
          </a:p>
          <a:p>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smtClean="0">
                <a:cs typeface="B Titr" pitchFamily="2" charset="-78"/>
              </a:rPr>
              <a:t>تفسیر الکتروکاردیوگرام</a:t>
            </a:r>
            <a:endParaRPr lang="en-US" sz="2400" dirty="0">
              <a:cs typeface="B Titr" pitchFamily="2" charset="-78"/>
            </a:endParaRPr>
          </a:p>
        </p:txBody>
      </p:sp>
      <p:sp>
        <p:nvSpPr>
          <p:cNvPr id="3" name="Content Placeholder 2"/>
          <p:cNvSpPr>
            <a:spLocks noGrp="1"/>
          </p:cNvSpPr>
          <p:nvPr>
            <p:ph idx="1"/>
          </p:nvPr>
        </p:nvSpPr>
        <p:spPr/>
        <p:txBody>
          <a:bodyPr/>
          <a:lstStyle/>
          <a:p>
            <a:pPr lvl="0" algn="r" rtl="1">
              <a:buNone/>
              <a:defRPr sz="1800"/>
            </a:pPr>
            <a:r>
              <a:rPr lang="fa-IR" b="1" dirty="0" smtClean="0">
                <a:cs typeface="B Compset" pitchFamily="2" charset="-78"/>
              </a:rPr>
              <a:t>روش 6 ثانیه‌ای</a:t>
            </a:r>
          </a:p>
          <a:p>
            <a:pPr lvl="0" algn="r" rtl="1">
              <a:defRPr sz="1800"/>
            </a:pPr>
            <a:r>
              <a:rPr lang="fa-IR" b="1" dirty="0" smtClean="0">
                <a:cs typeface="B Compset" pitchFamily="2" charset="-78"/>
              </a:rPr>
              <a:t>این روش ساده‌ترین، سریع‌ترین و فراوان‌ترین روش اندازه‌گیری سرعت ضربان قلب از روی الکتروکاردیوگرام می‌باشد؛ که نسبت به سه روش دیگر اولویت دارد.</a:t>
            </a:r>
          </a:p>
          <a:p>
            <a:pPr lvl="0" algn="r" rtl="1">
              <a:defRPr sz="1800"/>
            </a:pPr>
            <a:endParaRPr lang="fa-IR" b="1" dirty="0" smtClean="0">
              <a:cs typeface="B Compset" pitchFamily="2" charset="-78"/>
            </a:endParaRPr>
          </a:p>
          <a:p>
            <a:pPr algn="r" rtl="1">
              <a:defRPr sz="1800"/>
            </a:pPr>
            <a:r>
              <a:rPr lang="fa-IR" b="1" dirty="0" smtClean="0">
                <a:cs typeface="B Compset" pitchFamily="2" charset="-78"/>
              </a:rPr>
              <a:t> در این روش، 6 ثانیه از یک نوار ریتم انتخاب می‌شود (30 مربع بزرگ)، و سپس تعداد کمپلکس‌های </a:t>
            </a:r>
            <a:r>
              <a:rPr lang="en-US" b="1" dirty="0" smtClean="0">
                <a:cs typeface="B Compset" pitchFamily="2" charset="-78"/>
              </a:rPr>
              <a:t>QRS </a:t>
            </a:r>
            <a:r>
              <a:rPr lang="fa-IR" b="1" dirty="0" smtClean="0">
                <a:cs typeface="B Compset" pitchFamily="2" charset="-78"/>
              </a:rPr>
              <a:t>در این فاصله‌ی 6 ثانیه‌ای شمرده و در عدد 10 ضرب می‌شود تا تعداد ضربان قلب در یک دقیقه به دست آید.</a:t>
            </a:r>
          </a:p>
          <a:p>
            <a:pPr algn="r" rtl="1"/>
            <a:endParaRPr lang="en-US" dirty="0"/>
          </a:p>
        </p:txBody>
      </p:sp>
      <p:pic>
        <p:nvPicPr>
          <p:cNvPr id="4" name="pasted-image.png"/>
          <p:cNvPicPr/>
          <p:nvPr/>
        </p:nvPicPr>
        <p:blipFill>
          <a:blip r:embed="rId4">
            <a:extLst/>
          </a:blip>
          <a:stretch>
            <a:fillRect/>
          </a:stretch>
        </p:blipFill>
        <p:spPr>
          <a:xfrm>
            <a:off x="990600" y="3810000"/>
            <a:ext cx="7086600" cy="1752600"/>
          </a:xfrm>
          <a:prstGeom prst="rect">
            <a:avLst/>
          </a:prstGeom>
          <a:ln w="12700">
            <a:miter lim="400000"/>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smtClean="0">
                <a:cs typeface="B Titr" pitchFamily="2" charset="-78"/>
              </a:rPr>
              <a:t> دیس ریتمی های قلبی</a:t>
            </a:r>
            <a:endParaRPr lang="en-US" sz="2400" dirty="0">
              <a:cs typeface="B Titr" pitchFamily="2" charset="-78"/>
            </a:endParaRPr>
          </a:p>
        </p:txBody>
      </p:sp>
      <p:pic>
        <p:nvPicPr>
          <p:cNvPr id="4" name="Content Placeholder 3" descr="http://scrubbing.in/wp-content/uploads/2013/07/heart-disease.jpg"/>
          <p:cNvPicPr>
            <a:picLocks noGrp="1"/>
          </p:cNvPicPr>
          <p:nvPr>
            <p:ph idx="1"/>
          </p:nvPr>
        </p:nvPicPr>
        <p:blipFill>
          <a:blip r:embed="rId2"/>
          <a:srcRect/>
          <a:stretch>
            <a:fillRect/>
          </a:stretch>
        </p:blipFill>
        <p:spPr bwMode="auto">
          <a:xfrm>
            <a:off x="838200" y="1676400"/>
            <a:ext cx="7543800" cy="3615531"/>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smtClean="0">
                <a:cs typeface="B Titr" pitchFamily="2" charset="-78"/>
              </a:rPr>
              <a:t>تفسیر الکتروکاردیوگرام</a:t>
            </a:r>
            <a:endParaRPr lang="en-US" sz="2400" dirty="0">
              <a:cs typeface="B Titr" pitchFamily="2" charset="-78"/>
            </a:endParaRPr>
          </a:p>
        </p:txBody>
      </p:sp>
      <p:sp>
        <p:nvSpPr>
          <p:cNvPr id="3" name="Content Placeholder 2"/>
          <p:cNvSpPr>
            <a:spLocks noGrp="1"/>
          </p:cNvSpPr>
          <p:nvPr>
            <p:ph idx="1"/>
          </p:nvPr>
        </p:nvSpPr>
        <p:spPr/>
        <p:txBody>
          <a:bodyPr/>
          <a:lstStyle/>
          <a:p>
            <a:pPr lvl="0" algn="r" rtl="1">
              <a:buNone/>
              <a:defRPr sz="1800"/>
            </a:pPr>
            <a:r>
              <a:rPr lang="fa-IR" b="1" dirty="0" smtClean="0">
                <a:cs typeface="B Compset" pitchFamily="2" charset="-78"/>
              </a:rPr>
              <a:t>روش مربع‌های بزرگ </a:t>
            </a:r>
          </a:p>
          <a:p>
            <a:pPr lvl="0" algn="r" rtl="1">
              <a:defRPr sz="1800"/>
            </a:pPr>
            <a:r>
              <a:rPr lang="fa-IR" b="1" dirty="0" smtClean="0">
                <a:cs typeface="B Compset" pitchFamily="2" charset="-78"/>
              </a:rPr>
              <a:t>چنانچه گفته شد، هر مربع بزرگ بر روی محور افقی معادل 0/2 ثانیه است. با این پیش زمینه، در این روش تعداد مربع‌های بزرگ بین دو کمپلکس</a:t>
            </a:r>
            <a:r>
              <a:rPr lang="en-US" b="1" dirty="0" smtClean="0">
                <a:cs typeface="B Compset" pitchFamily="2" charset="-78"/>
              </a:rPr>
              <a:t>QRS </a:t>
            </a:r>
            <a:r>
              <a:rPr lang="fa-IR" b="1" dirty="0" smtClean="0">
                <a:cs typeface="B Compset" pitchFamily="2" charset="-78"/>
              </a:rPr>
              <a:t> متوالی شمرده شده و بر عدد 300 تقسیم می‌شود.</a:t>
            </a:r>
          </a:p>
          <a:p>
            <a:pPr algn="r" rtl="1"/>
            <a:endParaRPr lang="en-US" dirty="0"/>
          </a:p>
        </p:txBody>
      </p:sp>
      <p:pic>
        <p:nvPicPr>
          <p:cNvPr id="4" name="pasted-image.png"/>
          <p:cNvPicPr/>
          <p:nvPr/>
        </p:nvPicPr>
        <p:blipFill>
          <a:blip r:embed="rId4">
            <a:extLst/>
          </a:blip>
          <a:stretch>
            <a:fillRect/>
          </a:stretch>
        </p:blipFill>
        <p:spPr>
          <a:xfrm>
            <a:off x="2057400" y="2971800"/>
            <a:ext cx="5105400" cy="2837449"/>
          </a:xfrm>
          <a:prstGeom prst="rect">
            <a:avLst/>
          </a:prstGeom>
          <a:ln w="12700">
            <a:miter lim="400000"/>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smtClean="0">
                <a:cs typeface="B Titr" pitchFamily="2" charset="-78"/>
              </a:rPr>
              <a:t>تفسیر الکتروکاردیوگرام</a:t>
            </a:r>
            <a:endParaRPr lang="en-US" sz="2400" dirty="0"/>
          </a:p>
        </p:txBody>
      </p:sp>
      <p:sp>
        <p:nvSpPr>
          <p:cNvPr id="3" name="Content Placeholder 2"/>
          <p:cNvSpPr>
            <a:spLocks noGrp="1"/>
          </p:cNvSpPr>
          <p:nvPr>
            <p:ph idx="1"/>
          </p:nvPr>
        </p:nvSpPr>
        <p:spPr/>
        <p:txBody>
          <a:bodyPr/>
          <a:lstStyle/>
          <a:p>
            <a:pPr lvl="0" algn="r" rtl="1">
              <a:buNone/>
              <a:defRPr sz="1800"/>
            </a:pPr>
            <a:r>
              <a:rPr lang="fa-IR" b="1" dirty="0" smtClean="0">
                <a:cs typeface="B Compset" pitchFamily="2" charset="-78"/>
              </a:rPr>
              <a:t>روش‌ مربع‌های کوچک </a:t>
            </a:r>
          </a:p>
          <a:p>
            <a:pPr lvl="0" algn="r" rtl="1">
              <a:buNone/>
              <a:defRPr sz="1800"/>
            </a:pPr>
            <a:endParaRPr lang="fa-IR" b="1" dirty="0" smtClean="0">
              <a:cs typeface="B Compset" pitchFamily="2" charset="-78"/>
            </a:endParaRPr>
          </a:p>
          <a:p>
            <a:pPr lvl="0" algn="r" rtl="1">
              <a:defRPr sz="1800"/>
            </a:pPr>
            <a:r>
              <a:rPr lang="fa-IR" b="1" dirty="0" smtClean="0">
                <a:cs typeface="B Compset" pitchFamily="2" charset="-78"/>
              </a:rPr>
              <a:t>چنانچه گفته شد، هر مربع کوچک بر روی محور افقی معادل 0/04 ثانیه است. با این پیش زمینه، در این روش تعداد مربع‌های کوچک بین دو کمپلکس </a:t>
            </a:r>
            <a:r>
              <a:rPr lang="en-US" b="1" dirty="0" smtClean="0">
                <a:cs typeface="B Compset" pitchFamily="2" charset="-78"/>
              </a:rPr>
              <a:t>QRS </a:t>
            </a:r>
            <a:r>
              <a:rPr lang="fa-IR" b="1" dirty="0" smtClean="0">
                <a:cs typeface="B Compset" pitchFamily="2" charset="-78"/>
              </a:rPr>
              <a:t> متوالی شمرده و بر عدد 1500 تقسیم می‌شود.</a:t>
            </a:r>
          </a:p>
          <a:p>
            <a:pPr algn="r" rtl="1"/>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smtClean="0">
                <a:cs typeface="B Titr" pitchFamily="2" charset="-78"/>
              </a:rPr>
              <a:t>تفسیر الکتروکاردیوگرام</a:t>
            </a:r>
            <a:endParaRPr lang="en-US" sz="2400" dirty="0"/>
          </a:p>
        </p:txBody>
      </p:sp>
      <p:sp>
        <p:nvSpPr>
          <p:cNvPr id="3" name="Content Placeholder 2"/>
          <p:cNvSpPr>
            <a:spLocks noGrp="1"/>
          </p:cNvSpPr>
          <p:nvPr>
            <p:ph idx="1"/>
          </p:nvPr>
        </p:nvSpPr>
        <p:spPr/>
        <p:txBody>
          <a:bodyPr/>
          <a:lstStyle/>
          <a:p>
            <a:pPr lvl="0" algn="r" rtl="1">
              <a:buNone/>
              <a:defRPr sz="1800"/>
            </a:pPr>
            <a:r>
              <a:rPr lang="fa-IR" b="1" dirty="0" smtClean="0">
                <a:cs typeface="B Compset" pitchFamily="2" charset="-78"/>
              </a:rPr>
              <a:t>روش ترتیبی </a:t>
            </a:r>
            <a:r>
              <a:rPr lang="en-US" b="1" dirty="0" smtClean="0">
                <a:cs typeface="B Compset" pitchFamily="2" charset="-78"/>
              </a:rPr>
              <a:t>(sequential)</a:t>
            </a:r>
          </a:p>
          <a:p>
            <a:pPr lvl="0" algn="just" rtl="1">
              <a:defRPr sz="1800"/>
            </a:pPr>
            <a:r>
              <a:rPr lang="fa-IR" b="1" dirty="0" smtClean="0">
                <a:cs typeface="B Compset" pitchFamily="2" charset="-78"/>
              </a:rPr>
              <a:t>در این روش یک موج  را که دقیقاً بر روی یک خط تیره‌ی بزرگ قرار گرفته است پیدا کنید. </a:t>
            </a:r>
          </a:p>
          <a:p>
            <a:pPr lvl="0" algn="just" rtl="1">
              <a:defRPr sz="1800"/>
            </a:pPr>
            <a:endParaRPr lang="fa-IR" b="1" dirty="0" smtClean="0">
              <a:cs typeface="B Compset" pitchFamily="2" charset="-78"/>
            </a:endParaRPr>
          </a:p>
          <a:p>
            <a:pPr lvl="0" algn="just" rtl="1">
              <a:defRPr sz="1800"/>
            </a:pPr>
            <a:r>
              <a:rPr lang="fa-IR" b="1" dirty="0" smtClean="0">
                <a:cs typeface="B Compset" pitchFamily="2" charset="-78"/>
              </a:rPr>
              <a:t>خطوط تیره‌ی بعدی به ترتیب معرّف 300، 150، 100، 75، 60 و 50 هستند. </a:t>
            </a:r>
          </a:p>
          <a:p>
            <a:pPr lvl="0" algn="just" rtl="1">
              <a:defRPr sz="1800"/>
            </a:pPr>
            <a:endParaRPr lang="fa-IR" b="1" dirty="0" smtClean="0">
              <a:cs typeface="B Compset" pitchFamily="2" charset="-78"/>
            </a:endParaRPr>
          </a:p>
          <a:p>
            <a:pPr lvl="0" algn="just" rtl="1">
              <a:defRPr sz="1800"/>
            </a:pPr>
            <a:r>
              <a:rPr lang="fa-IR" b="1" dirty="0" smtClean="0">
                <a:cs typeface="B Compset" pitchFamily="2" charset="-78"/>
              </a:rPr>
              <a:t>یعنی اگر موج </a:t>
            </a:r>
            <a:r>
              <a:rPr lang="en-US" b="1" dirty="0" smtClean="0">
                <a:cs typeface="B Compset" pitchFamily="2" charset="-78"/>
              </a:rPr>
              <a:t>R </a:t>
            </a:r>
            <a:r>
              <a:rPr lang="fa-IR" b="1" dirty="0" smtClean="0">
                <a:cs typeface="B Compset" pitchFamily="2" charset="-78"/>
              </a:rPr>
              <a:t> بعدی روی خط تیره‌ی بعد افتاده باشد، تعداد ضربان قلب 300 و اگر روی خط تیره‌ی دوم افتاده باشد، تعداد ضربان قلب 150 است، الی آخر. </a:t>
            </a:r>
          </a:p>
          <a:p>
            <a:pPr lvl="0" algn="just" rtl="1">
              <a:defRPr sz="1800"/>
            </a:pPr>
            <a:endParaRPr lang="fa-IR" b="1" dirty="0" smtClean="0">
              <a:cs typeface="B Compset" pitchFamily="2" charset="-78"/>
            </a:endParaRPr>
          </a:p>
          <a:p>
            <a:pPr lvl="0" algn="just" rtl="1">
              <a:defRPr sz="1800"/>
            </a:pPr>
            <a:r>
              <a:rPr lang="fa-IR" b="1" dirty="0" smtClean="0">
                <a:cs typeface="B Compset" pitchFamily="2" charset="-78"/>
              </a:rPr>
              <a:t>در بسیاری از موارد چون موج </a:t>
            </a:r>
            <a:r>
              <a:rPr lang="en-US" b="1" dirty="0" smtClean="0">
                <a:cs typeface="B Compset" pitchFamily="2" charset="-78"/>
              </a:rPr>
              <a:t>R </a:t>
            </a:r>
            <a:r>
              <a:rPr lang="fa-IR" b="1" dirty="0" smtClean="0">
                <a:cs typeface="B Compset" pitchFamily="2" charset="-78"/>
              </a:rPr>
              <a:t> بعدی دقیقاً روی خط تیره واقع نمی‌شود، این روش یک محاسبه‌ی تخمینی است؛ اما چون به محاسبه‌ی خاصی احتیاج ندارد، روشی بسیار پرطرفدار می‌باشد.</a:t>
            </a:r>
          </a:p>
          <a:p>
            <a:pPr algn="just" rtl="1"/>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smtClean="0">
                <a:cs typeface="B Titr" pitchFamily="2" charset="-78"/>
              </a:rPr>
              <a:t>تفسیر الکتروکاردیوگرام</a:t>
            </a:r>
            <a:endParaRPr lang="en-US" sz="2400" dirty="0"/>
          </a:p>
        </p:txBody>
      </p:sp>
      <p:pic>
        <p:nvPicPr>
          <p:cNvPr id="4" name="pasted-image.png"/>
          <p:cNvPicPr>
            <a:picLocks noGrp="1"/>
          </p:cNvPicPr>
          <p:nvPr>
            <p:ph idx="1"/>
          </p:nvPr>
        </p:nvPicPr>
        <p:blipFill>
          <a:blip r:embed="rId2">
            <a:extLst/>
          </a:blip>
          <a:stretch>
            <a:fillRect/>
          </a:stretch>
        </p:blipFill>
        <p:spPr>
          <a:xfrm>
            <a:off x="1371600" y="1676400"/>
            <a:ext cx="6476999" cy="3367881"/>
          </a:xfrm>
          <a:prstGeom prst="rect">
            <a:avLst/>
          </a:prstGeom>
          <a:ln w="12700">
            <a:miter lim="400000"/>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smtClean="0">
                <a:cs typeface="B Titr" pitchFamily="2" charset="-78"/>
              </a:rPr>
              <a:t>تفسیر الکتروکاردیوگرام</a:t>
            </a:r>
            <a:endParaRPr lang="en-US" sz="2400" dirty="0"/>
          </a:p>
        </p:txBody>
      </p:sp>
      <p:sp>
        <p:nvSpPr>
          <p:cNvPr id="3" name="Content Placeholder 2"/>
          <p:cNvSpPr>
            <a:spLocks noGrp="1"/>
          </p:cNvSpPr>
          <p:nvPr>
            <p:ph idx="1"/>
          </p:nvPr>
        </p:nvSpPr>
        <p:spPr/>
        <p:txBody>
          <a:bodyPr/>
          <a:lstStyle/>
          <a:p>
            <a:pPr marL="342900" lvl="2" indent="-342900" algn="r" rtl="1"/>
            <a:r>
              <a:rPr lang="fa-IR" sz="1800" b="1" dirty="0" smtClean="0">
                <a:cs typeface="B Compset" pitchFamily="2" charset="-78"/>
              </a:rPr>
              <a:t>تعداد ضربان طبیعی قلب بین 60 تا 100 ضربه در دقیقه می‌باشد.</a:t>
            </a:r>
          </a:p>
          <a:p>
            <a:pPr marL="342900" lvl="2" indent="-342900" algn="r" rtl="1"/>
            <a:endParaRPr lang="fa-IR" sz="1800" b="1" dirty="0" smtClean="0">
              <a:cs typeface="B Compset" pitchFamily="2" charset="-78"/>
            </a:endParaRPr>
          </a:p>
          <a:p>
            <a:pPr marL="342900" lvl="2" indent="-342900" algn="r" rtl="1"/>
            <a:r>
              <a:rPr lang="fa-IR" sz="1800" b="1" dirty="0" smtClean="0">
                <a:cs typeface="B Compset" pitchFamily="2" charset="-78"/>
              </a:rPr>
              <a:t> اگر تعداد ضربان قلب از 60 ضربه در دقیقه کم‌تر باشد، ریتم مورد نظر برادیکاردی </a:t>
            </a:r>
            <a:r>
              <a:rPr lang="en-US" sz="1800" b="1" dirty="0" smtClean="0">
                <a:cs typeface="B Compset" pitchFamily="2" charset="-78"/>
              </a:rPr>
              <a:t>(</a:t>
            </a:r>
            <a:r>
              <a:rPr lang="en-US" sz="1800" b="1" dirty="0" err="1" smtClean="0">
                <a:cs typeface="B Compset" pitchFamily="2" charset="-78"/>
              </a:rPr>
              <a:t>Bradycardia</a:t>
            </a:r>
            <a:r>
              <a:rPr lang="en-US" sz="1800" b="1" dirty="0" smtClean="0">
                <a:cs typeface="B Compset" pitchFamily="2" charset="-78"/>
              </a:rPr>
              <a:t>)</a:t>
            </a:r>
            <a:r>
              <a:rPr lang="fa-IR" sz="1800" b="1" dirty="0" smtClean="0">
                <a:cs typeface="B Compset" pitchFamily="2" charset="-78"/>
              </a:rPr>
              <a:t> نام دارد.</a:t>
            </a:r>
          </a:p>
          <a:p>
            <a:pPr marL="342900" lvl="2" indent="-342900" algn="r" rtl="1"/>
            <a:endParaRPr lang="fa-IR" sz="1800" b="1" dirty="0" smtClean="0">
              <a:cs typeface="B Compset" pitchFamily="2" charset="-78"/>
            </a:endParaRPr>
          </a:p>
          <a:p>
            <a:pPr marL="342900" lvl="2" indent="-342900" algn="r" rtl="1"/>
            <a:r>
              <a:rPr lang="fa-IR" sz="1800" b="1" dirty="0" smtClean="0">
                <a:cs typeface="B Compset" pitchFamily="2" charset="-78"/>
              </a:rPr>
              <a:t>اگر از 100 ضربه در دقیقه بیش‌تر باشد، تاکیکاردی</a:t>
            </a:r>
            <a:r>
              <a:rPr lang="en-US" sz="1800" b="1" dirty="0" smtClean="0">
                <a:cs typeface="B Compset" pitchFamily="2" charset="-78"/>
              </a:rPr>
              <a:t>(Tachycardia) </a:t>
            </a:r>
            <a:r>
              <a:rPr lang="fa-IR" sz="1800" b="1" dirty="0" smtClean="0">
                <a:cs typeface="B Compset" pitchFamily="2" charset="-78"/>
              </a:rPr>
              <a:t> نام دارد.</a:t>
            </a:r>
          </a:p>
          <a:p>
            <a:pPr algn="r" rtl="1">
              <a:buNone/>
            </a:pP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smtClean="0">
                <a:cs typeface="B Titr" pitchFamily="2" charset="-78"/>
              </a:rPr>
              <a:t>تفسیر الکتروکاردیوگرام</a:t>
            </a:r>
            <a:br>
              <a:rPr lang="fa-IR" sz="2400" dirty="0" smtClean="0">
                <a:cs typeface="B Titr" pitchFamily="2" charset="-78"/>
              </a:rPr>
            </a:br>
            <a:r>
              <a:rPr lang="fa-IR" sz="2400" dirty="0" smtClean="0">
                <a:cs typeface="B Titr" pitchFamily="2" charset="-78"/>
              </a:rPr>
              <a:t>ریتم</a:t>
            </a:r>
          </a:p>
        </p:txBody>
      </p:sp>
      <p:sp>
        <p:nvSpPr>
          <p:cNvPr id="3" name="Content Placeholder 2"/>
          <p:cNvSpPr>
            <a:spLocks noGrp="1"/>
          </p:cNvSpPr>
          <p:nvPr>
            <p:ph idx="1"/>
          </p:nvPr>
        </p:nvSpPr>
        <p:spPr/>
        <p:txBody>
          <a:bodyPr/>
          <a:lstStyle/>
          <a:p>
            <a:pPr lvl="0" algn="r" rtl="1">
              <a:buNone/>
            </a:pPr>
            <a:r>
              <a:rPr lang="fa-IR" sz="1800" b="1" dirty="0" smtClean="0">
                <a:cs typeface="B Compset" pitchFamily="2" charset="-78"/>
              </a:rPr>
              <a:t>قدم دوم: تعیین نظم </a:t>
            </a:r>
          </a:p>
          <a:p>
            <a:pPr lvl="0" algn="r" rtl="1"/>
            <a:r>
              <a:rPr lang="fa-IR" sz="1800" b="1" dirty="0" smtClean="0">
                <a:cs typeface="B Compset" pitchFamily="2" charset="-78"/>
              </a:rPr>
              <a:t>در این مرحله به فواصل </a:t>
            </a:r>
            <a:r>
              <a:rPr lang="en-US" sz="1800" b="1" dirty="0" smtClean="0">
                <a:cs typeface="B Compset" pitchFamily="2" charset="-78"/>
              </a:rPr>
              <a:t>R-R </a:t>
            </a:r>
            <a:r>
              <a:rPr lang="fa-IR" sz="1800" b="1" dirty="0" smtClean="0">
                <a:cs typeface="B Compset" pitchFamily="2" charset="-78"/>
              </a:rPr>
              <a:t> نگاه کنید. 3 وضعیت زیر ممکن است وجود داشته باشد.</a:t>
            </a:r>
          </a:p>
          <a:p>
            <a:pPr lvl="0" algn="r" rtl="1"/>
            <a:r>
              <a:rPr lang="fa-IR" sz="1800" b="1" dirty="0" smtClean="0">
                <a:cs typeface="B Compset" pitchFamily="2" charset="-78"/>
              </a:rPr>
              <a:t>کاملاً منظم:</a:t>
            </a:r>
          </a:p>
          <a:p>
            <a:pPr algn="r" rtl="1"/>
            <a:endParaRPr lang="fa-IR" sz="1800" b="1" dirty="0" smtClean="0">
              <a:cs typeface="B Compset" pitchFamily="2" charset="-78"/>
            </a:endParaRPr>
          </a:p>
        </p:txBody>
      </p:sp>
      <p:pic>
        <p:nvPicPr>
          <p:cNvPr id="4" name="pasted-image.png"/>
          <p:cNvPicPr/>
          <p:nvPr/>
        </p:nvPicPr>
        <p:blipFill>
          <a:blip r:embed="rId2">
            <a:extLst/>
          </a:blip>
          <a:stretch>
            <a:fillRect/>
          </a:stretch>
        </p:blipFill>
        <p:spPr>
          <a:xfrm>
            <a:off x="1676400" y="3048000"/>
            <a:ext cx="6286500" cy="1498600"/>
          </a:xfrm>
          <a:prstGeom prst="rect">
            <a:avLst/>
          </a:prstGeom>
          <a:ln w="12700">
            <a:miter lim="400000"/>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smtClean="0">
                <a:cs typeface="B Titr" pitchFamily="2" charset="-78"/>
              </a:rPr>
              <a:t>تفسیر الکتروکاردیوگرام</a:t>
            </a:r>
            <a:br>
              <a:rPr lang="fa-IR" sz="2400" dirty="0" smtClean="0">
                <a:cs typeface="B Titr" pitchFamily="2" charset="-78"/>
              </a:rPr>
            </a:br>
            <a:r>
              <a:rPr lang="fa-IR" sz="2400" dirty="0" smtClean="0">
                <a:cs typeface="B Titr" pitchFamily="2" charset="-78"/>
              </a:rPr>
              <a:t>ریتم</a:t>
            </a:r>
          </a:p>
        </p:txBody>
      </p:sp>
      <p:sp>
        <p:nvSpPr>
          <p:cNvPr id="3" name="Content Placeholder 2"/>
          <p:cNvSpPr>
            <a:spLocks noGrp="1"/>
          </p:cNvSpPr>
          <p:nvPr>
            <p:ph idx="1"/>
          </p:nvPr>
        </p:nvSpPr>
        <p:spPr/>
        <p:txBody>
          <a:bodyPr/>
          <a:lstStyle/>
          <a:p>
            <a:pPr algn="r" rtl="1">
              <a:buFont typeface="Arial" pitchFamily="34" charset="0"/>
              <a:buChar char="•"/>
            </a:pPr>
            <a:r>
              <a:rPr lang="fa-IR" sz="1800" b="1" dirty="0" smtClean="0">
                <a:cs typeface="B Compset" pitchFamily="2" charset="-78"/>
              </a:rPr>
              <a:t>گاهی نامنظم:</a:t>
            </a:r>
          </a:p>
          <a:p>
            <a:pPr algn="r" rtl="1">
              <a:buNone/>
            </a:pPr>
            <a:endParaRPr lang="fa-IR" sz="1800" b="1" dirty="0" smtClean="0">
              <a:cs typeface="B Compset" pitchFamily="2" charset="-78"/>
            </a:endParaRPr>
          </a:p>
        </p:txBody>
      </p:sp>
      <p:pic>
        <p:nvPicPr>
          <p:cNvPr id="4" name="pasted-image.png"/>
          <p:cNvPicPr/>
          <p:nvPr/>
        </p:nvPicPr>
        <p:blipFill>
          <a:blip r:embed="rId2">
            <a:extLst/>
          </a:blip>
          <a:stretch>
            <a:fillRect/>
          </a:stretch>
        </p:blipFill>
        <p:spPr>
          <a:xfrm>
            <a:off x="1524000" y="2743200"/>
            <a:ext cx="6324600" cy="1295400"/>
          </a:xfrm>
          <a:prstGeom prst="rect">
            <a:avLst/>
          </a:prstGeom>
          <a:ln w="12700">
            <a:miter lim="400000"/>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smtClean="0">
                <a:cs typeface="B Titr" pitchFamily="2" charset="-78"/>
              </a:rPr>
              <a:t>تفسیر الکتروکاردیوگرام</a:t>
            </a:r>
            <a:br>
              <a:rPr lang="fa-IR" sz="2400" dirty="0" smtClean="0">
                <a:cs typeface="B Titr" pitchFamily="2" charset="-78"/>
              </a:rPr>
            </a:br>
            <a:r>
              <a:rPr lang="fa-IR" sz="2400" dirty="0" smtClean="0">
                <a:cs typeface="B Titr" pitchFamily="2" charset="-78"/>
              </a:rPr>
              <a:t>ریتم</a:t>
            </a:r>
          </a:p>
        </p:txBody>
      </p:sp>
      <p:sp>
        <p:nvSpPr>
          <p:cNvPr id="3" name="Content Placeholder 2"/>
          <p:cNvSpPr>
            <a:spLocks noGrp="1"/>
          </p:cNvSpPr>
          <p:nvPr>
            <p:ph idx="1"/>
          </p:nvPr>
        </p:nvSpPr>
        <p:spPr/>
        <p:txBody>
          <a:bodyPr/>
          <a:lstStyle/>
          <a:p>
            <a:pPr algn="r" rtl="1"/>
            <a:r>
              <a:rPr lang="fa-IR" sz="1800" b="1" dirty="0" smtClean="0">
                <a:cs typeface="B Compset" pitchFamily="2" charset="-78"/>
              </a:rPr>
              <a:t>کاملاً نامنظم:</a:t>
            </a:r>
          </a:p>
        </p:txBody>
      </p:sp>
      <p:pic>
        <p:nvPicPr>
          <p:cNvPr id="4" name="pasted-image.png"/>
          <p:cNvPicPr/>
          <p:nvPr/>
        </p:nvPicPr>
        <p:blipFill>
          <a:blip r:embed="rId2">
            <a:extLst/>
          </a:blip>
          <a:stretch>
            <a:fillRect/>
          </a:stretch>
        </p:blipFill>
        <p:spPr>
          <a:xfrm>
            <a:off x="1524000" y="2743200"/>
            <a:ext cx="6350000" cy="1689100"/>
          </a:xfrm>
          <a:prstGeom prst="rect">
            <a:avLst/>
          </a:prstGeom>
          <a:ln w="12700">
            <a:miter lim="400000"/>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smtClean="0">
                <a:cs typeface="B Titr" pitchFamily="2" charset="-78"/>
              </a:rPr>
              <a:t>تفسیر الکتروکاردیوگرام</a:t>
            </a:r>
          </a:p>
        </p:txBody>
      </p:sp>
      <p:sp>
        <p:nvSpPr>
          <p:cNvPr id="3" name="Content Placeholder 2"/>
          <p:cNvSpPr>
            <a:spLocks noGrp="1"/>
          </p:cNvSpPr>
          <p:nvPr>
            <p:ph idx="1"/>
          </p:nvPr>
        </p:nvSpPr>
        <p:spPr/>
        <p:txBody>
          <a:bodyPr/>
          <a:lstStyle/>
          <a:p>
            <a:pPr lvl="0" algn="r" rtl="1">
              <a:buNone/>
              <a:defRPr sz="1800"/>
            </a:pPr>
            <a:r>
              <a:rPr lang="fa-IR" sz="1800" b="1" dirty="0" smtClean="0">
                <a:cs typeface="B Compset" pitchFamily="2" charset="-78"/>
              </a:rPr>
              <a:t>قدم سوم: بررسی امواج  </a:t>
            </a:r>
          </a:p>
          <a:p>
            <a:pPr lvl="0" algn="r" rtl="1">
              <a:buNone/>
              <a:defRPr sz="1800"/>
            </a:pPr>
            <a:r>
              <a:rPr lang="fa-IR" sz="1800" b="1" dirty="0" smtClean="0">
                <a:cs typeface="B Compset" pitchFamily="2" charset="-78"/>
              </a:rPr>
              <a:t>در این مرحله 4 سوال زیر را از خود بپرسید:</a:t>
            </a:r>
          </a:p>
          <a:p>
            <a:pPr lvl="0" algn="r" rtl="1">
              <a:buNone/>
              <a:defRPr sz="1800"/>
            </a:pPr>
            <a:endParaRPr lang="fa-IR" sz="1800" b="1" dirty="0" smtClean="0">
              <a:cs typeface="B Compset" pitchFamily="2" charset="-78"/>
            </a:endParaRPr>
          </a:p>
          <a:p>
            <a:pPr lvl="0" algn="r" rtl="1">
              <a:buFont typeface="+mj-lt"/>
              <a:buAutoNum type="arabicParenR"/>
              <a:defRPr sz="1800"/>
            </a:pPr>
            <a:r>
              <a:rPr lang="fa-IR" sz="1800" b="1" dirty="0" smtClean="0">
                <a:cs typeface="B Compset" pitchFamily="2" charset="-78"/>
              </a:rPr>
              <a:t> آیا امواج</a:t>
            </a:r>
            <a:r>
              <a:rPr lang="en-US" sz="1800" b="1" dirty="0" smtClean="0">
                <a:cs typeface="B Compset" pitchFamily="2" charset="-78"/>
              </a:rPr>
              <a:t>P </a:t>
            </a:r>
            <a:r>
              <a:rPr lang="fa-IR" sz="1800" b="1" dirty="0" smtClean="0">
                <a:cs typeface="B Compset" pitchFamily="2" charset="-78"/>
              </a:rPr>
              <a:t> دیده می‌شوند؟</a:t>
            </a:r>
          </a:p>
          <a:p>
            <a:pPr algn="r" rtl="1">
              <a:buFont typeface="+mj-lt"/>
              <a:buAutoNum type="arabicParenR"/>
              <a:defRPr sz="1800"/>
            </a:pPr>
            <a:r>
              <a:rPr lang="fa-IR" sz="1800" b="1" dirty="0" smtClean="0">
                <a:cs typeface="B Compset" pitchFamily="2" charset="-78"/>
              </a:rPr>
              <a:t> آیا شکل تمام امواج </a:t>
            </a:r>
            <a:r>
              <a:rPr lang="en-US" sz="1800" b="1" dirty="0" smtClean="0">
                <a:cs typeface="B Compset" pitchFamily="2" charset="-78"/>
              </a:rPr>
              <a:t>P </a:t>
            </a:r>
            <a:r>
              <a:rPr lang="fa-IR" sz="1800" b="1" dirty="0" smtClean="0">
                <a:cs typeface="B Compset" pitchFamily="2" charset="-78"/>
              </a:rPr>
              <a:t> به هم شبیه هستند؟</a:t>
            </a:r>
          </a:p>
          <a:p>
            <a:pPr lvl="0" algn="r" rtl="1">
              <a:buFont typeface="+mj-lt"/>
              <a:buAutoNum type="arabicParenR"/>
              <a:defRPr sz="1800"/>
            </a:pPr>
            <a:r>
              <a:rPr lang="fa-IR" sz="1800" b="1" dirty="0" smtClean="0">
                <a:cs typeface="B Compset" pitchFamily="2" charset="-78"/>
              </a:rPr>
              <a:t> آیا فواصل </a:t>
            </a:r>
            <a:r>
              <a:rPr lang="en-US" sz="1800" b="1" dirty="0" smtClean="0">
                <a:cs typeface="B Compset" pitchFamily="2" charset="-78"/>
              </a:rPr>
              <a:t>P-P</a:t>
            </a:r>
            <a:r>
              <a:rPr lang="fa-IR" sz="1800" b="1" dirty="0" smtClean="0">
                <a:cs typeface="B Compset" pitchFamily="2" charset="-78"/>
              </a:rPr>
              <a:t> منظم هستند؟</a:t>
            </a:r>
          </a:p>
          <a:p>
            <a:pPr lvl="0" algn="r" rtl="1">
              <a:buFont typeface="+mj-lt"/>
              <a:buAutoNum type="arabicParenR"/>
              <a:defRPr sz="1800"/>
            </a:pPr>
            <a:r>
              <a:rPr lang="fa-IR" sz="1800" b="1" dirty="0" smtClean="0">
                <a:cs typeface="B Compset" pitchFamily="2" charset="-78"/>
              </a:rPr>
              <a:t> آیا قبل از هر کمپلکس</a:t>
            </a:r>
            <a:r>
              <a:rPr lang="en-US" sz="1800" b="1" dirty="0" smtClean="0">
                <a:cs typeface="B Compset" pitchFamily="2" charset="-78"/>
              </a:rPr>
              <a:t>QRS </a:t>
            </a:r>
            <a:r>
              <a:rPr lang="fa-IR" sz="1800" b="1" dirty="0" smtClean="0">
                <a:cs typeface="B Compset" pitchFamily="2" charset="-78"/>
              </a:rPr>
              <a:t> یک موج </a:t>
            </a:r>
            <a:r>
              <a:rPr lang="en-US" sz="1800" b="1" dirty="0" smtClean="0">
                <a:cs typeface="B Compset" pitchFamily="2" charset="-78"/>
              </a:rPr>
              <a:t>P </a:t>
            </a:r>
            <a:r>
              <a:rPr lang="fa-IR" sz="1800" b="1" dirty="0" smtClean="0">
                <a:cs typeface="B Compset" pitchFamily="2" charset="-78"/>
              </a:rPr>
              <a:t> دیده می‌شود؟ </a:t>
            </a:r>
          </a:p>
          <a:p>
            <a:pPr algn="r" rtl="1">
              <a:buFont typeface="+mj-lt"/>
              <a:buAutoNum type="arabicParenR"/>
            </a:pPr>
            <a:endParaRPr lang="fa-IR" sz="1800" b="1" dirty="0" smtClean="0">
              <a:cs typeface="B Compset" pitchFamily="2" charset="-78"/>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smtClean="0">
                <a:cs typeface="B Titr" pitchFamily="2" charset="-78"/>
              </a:rPr>
              <a:t>تفسیر الکتروکاردیوگرام</a:t>
            </a:r>
          </a:p>
        </p:txBody>
      </p:sp>
      <p:sp>
        <p:nvSpPr>
          <p:cNvPr id="3" name="Content Placeholder 2"/>
          <p:cNvSpPr>
            <a:spLocks noGrp="1"/>
          </p:cNvSpPr>
          <p:nvPr>
            <p:ph idx="1"/>
          </p:nvPr>
        </p:nvSpPr>
        <p:spPr/>
        <p:txBody>
          <a:bodyPr/>
          <a:lstStyle/>
          <a:p>
            <a:pPr lvl="0" algn="r" rtl="1">
              <a:buNone/>
            </a:pPr>
            <a:r>
              <a:rPr lang="fa-IR" sz="1800" b="1" dirty="0" smtClean="0">
                <a:cs typeface="B Compset" pitchFamily="2" charset="-78"/>
              </a:rPr>
              <a:t>قدم چهارم:</a:t>
            </a:r>
          </a:p>
          <a:p>
            <a:pPr lvl="0" algn="r" rtl="1">
              <a:buNone/>
            </a:pPr>
            <a:r>
              <a:rPr lang="fa-IR" sz="1800" b="1" dirty="0" smtClean="0">
                <a:cs typeface="B Compset" pitchFamily="2" charset="-78"/>
              </a:rPr>
              <a:t> تعیین فاصله‌ی</a:t>
            </a:r>
            <a:r>
              <a:rPr lang="en-US" sz="1800" b="1" dirty="0" smtClean="0">
                <a:cs typeface="B Compset" pitchFamily="2" charset="-78"/>
              </a:rPr>
              <a:t>PR  </a:t>
            </a:r>
            <a:r>
              <a:rPr lang="fa-IR" sz="1800" b="1" dirty="0" smtClean="0">
                <a:cs typeface="B Compset" pitchFamily="2" charset="-78"/>
              </a:rPr>
              <a:t> در این مرحله دو مورد زیر را بررسی کنید:</a:t>
            </a:r>
          </a:p>
          <a:p>
            <a:pPr lvl="0" algn="r" rtl="1">
              <a:buNone/>
            </a:pPr>
            <a:endParaRPr lang="fa-IR" sz="1800" b="1" dirty="0" smtClean="0">
              <a:cs typeface="B Compset" pitchFamily="2" charset="-78"/>
            </a:endParaRPr>
          </a:p>
          <a:p>
            <a:pPr algn="r" rtl="1"/>
            <a:r>
              <a:rPr lang="fa-IR" sz="1800" b="1" dirty="0" smtClean="0">
                <a:cs typeface="B Compset" pitchFamily="2" charset="-78"/>
              </a:rPr>
              <a:t>فاصله‌ی </a:t>
            </a:r>
            <a:r>
              <a:rPr lang="en-US" sz="1800" b="1" dirty="0" smtClean="0">
                <a:cs typeface="B Compset" pitchFamily="2" charset="-78"/>
              </a:rPr>
              <a:t>PR </a:t>
            </a:r>
            <a:r>
              <a:rPr lang="fa-IR" sz="1800" b="1" dirty="0" smtClean="0">
                <a:cs typeface="B Compset" pitchFamily="2" charset="-78"/>
              </a:rPr>
              <a:t> چقدر است؟ (به یاد داشته باشید نرمال این فاصله 0/2- 0/012 ثانیه است)</a:t>
            </a:r>
          </a:p>
          <a:p>
            <a:pPr algn="r" rtl="1"/>
            <a:r>
              <a:rPr lang="fa-IR" sz="1800" b="1" dirty="0" smtClean="0">
                <a:cs typeface="B Compset" pitchFamily="2" charset="-78"/>
              </a:rPr>
              <a:t> آیا فواصل </a:t>
            </a:r>
            <a:r>
              <a:rPr lang="en-US" sz="1800" b="1" dirty="0" smtClean="0">
                <a:cs typeface="B Compset" pitchFamily="2" charset="-78"/>
              </a:rPr>
              <a:t>PR </a:t>
            </a:r>
            <a:r>
              <a:rPr lang="fa-IR" sz="1800" b="1" dirty="0" smtClean="0">
                <a:cs typeface="B Compset" pitchFamily="2" charset="-78"/>
              </a:rPr>
              <a:t> در تمام نوار ریتم ثابت هستند؟</a:t>
            </a:r>
          </a:p>
          <a:p>
            <a:pPr algn="r" rtl="1"/>
            <a:endParaRPr lang="fa-IR" sz="1800" b="1" dirty="0" smtClean="0">
              <a:cs typeface="B Compset" pitchFamily="2" charset="-7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smtClean="0">
                <a:cs typeface="B Titr" pitchFamily="2" charset="-78"/>
              </a:rPr>
              <a:t>الکتروکاردیوگرام</a:t>
            </a:r>
            <a:endParaRPr lang="en-US" sz="2400" dirty="0">
              <a:cs typeface="B Titr" pitchFamily="2" charset="-78"/>
            </a:endParaRPr>
          </a:p>
        </p:txBody>
      </p:sp>
      <p:sp>
        <p:nvSpPr>
          <p:cNvPr id="3" name="Content Placeholder 2"/>
          <p:cNvSpPr>
            <a:spLocks noGrp="1"/>
          </p:cNvSpPr>
          <p:nvPr>
            <p:ph idx="1"/>
          </p:nvPr>
        </p:nvSpPr>
        <p:spPr/>
        <p:txBody>
          <a:bodyPr>
            <a:normAutofit/>
          </a:bodyPr>
          <a:lstStyle/>
          <a:p>
            <a:pPr lvl="0" algn="r" rtl="1">
              <a:buFont typeface="Arial" pitchFamily="34" charset="0"/>
              <a:buChar char="•"/>
            </a:pPr>
            <a:endParaRPr lang="fa-IR" sz="1800" b="1" dirty="0" smtClean="0">
              <a:cs typeface="B Compset" pitchFamily="2" charset="-78"/>
            </a:endParaRPr>
          </a:p>
          <a:p>
            <a:pPr lvl="0" algn="r" rtl="1">
              <a:buFont typeface="Arial" pitchFamily="34" charset="0"/>
              <a:buChar char="•"/>
            </a:pPr>
            <a:r>
              <a:rPr lang="fa-IR" sz="1800" b="1" dirty="0" smtClean="0">
                <a:cs typeface="B Compset" pitchFamily="2" charset="-78"/>
              </a:rPr>
              <a:t>نوار قلب  به نمودار ثبت ‌شده تغییرات پتانسیل الکتریکی ناشی از تحریک عضلۀ قلب گفته می‌شود. </a:t>
            </a:r>
          </a:p>
          <a:p>
            <a:pPr lvl="0" algn="r" rtl="1">
              <a:buFont typeface="Arial" pitchFamily="34" charset="0"/>
              <a:buChar char="•"/>
            </a:pPr>
            <a:endParaRPr lang="fa-IR" sz="1800" b="1" dirty="0" smtClean="0">
              <a:cs typeface="B Compset" pitchFamily="2" charset="-78"/>
            </a:endParaRPr>
          </a:p>
          <a:p>
            <a:pPr lvl="0" algn="r" rtl="1">
              <a:buFont typeface="Arial" pitchFamily="34" charset="0"/>
              <a:buChar char="•"/>
            </a:pPr>
            <a:r>
              <a:rPr lang="fa-IR" sz="1800" b="1" dirty="0" smtClean="0">
                <a:cs typeface="B Compset" pitchFamily="2" charset="-78"/>
              </a:rPr>
              <a:t>معمولاً با مخفف </a:t>
            </a:r>
            <a:r>
              <a:rPr lang="en-US" sz="1800" b="1" dirty="0" smtClean="0">
                <a:cs typeface="B Compset" pitchFamily="2" charset="-78"/>
              </a:rPr>
              <a:t>ECG </a:t>
            </a:r>
            <a:r>
              <a:rPr lang="fa-IR" sz="1800" b="1" dirty="0" smtClean="0">
                <a:cs typeface="B Compset" pitchFamily="2" charset="-78"/>
              </a:rPr>
              <a:t>یا </a:t>
            </a:r>
            <a:r>
              <a:rPr lang="en-US" sz="1800" b="1" dirty="0" smtClean="0">
                <a:cs typeface="B Compset" pitchFamily="2" charset="-78"/>
              </a:rPr>
              <a:t>EKG </a:t>
            </a:r>
            <a:r>
              <a:rPr lang="fa-IR" sz="1800" b="1" dirty="0" smtClean="0">
                <a:cs typeface="B Compset" pitchFamily="2" charset="-78"/>
              </a:rPr>
              <a:t> مورد دوم مخفف کلمهٔ آلمانیِ</a:t>
            </a:r>
            <a:r>
              <a:rPr lang="en-US" sz="1800" b="1" dirty="0" smtClean="0">
                <a:cs typeface="B Compset" pitchFamily="2" charset="-78"/>
              </a:rPr>
              <a:t>(</a:t>
            </a:r>
            <a:r>
              <a:rPr lang="en-US" sz="1800" b="1" dirty="0" err="1" smtClean="0">
                <a:cs typeface="B Compset" pitchFamily="2" charset="-78"/>
              </a:rPr>
              <a:t>Elektrokardiogramm</a:t>
            </a:r>
            <a:r>
              <a:rPr lang="en-US" sz="1800" b="1" dirty="0" smtClean="0">
                <a:cs typeface="B Compset" pitchFamily="2" charset="-78"/>
              </a:rPr>
              <a:t>) </a:t>
            </a:r>
            <a:r>
              <a:rPr lang="fa-IR" sz="1800" b="1" dirty="0" smtClean="0">
                <a:cs typeface="B Compset" pitchFamily="2" charset="-78"/>
              </a:rPr>
              <a:t> مشخص می‌شود.</a:t>
            </a:r>
          </a:p>
          <a:p>
            <a:pPr algn="r" rtl="1">
              <a:buNone/>
            </a:pPr>
            <a:endParaRPr lang="en-US" sz="1800" b="1" dirty="0">
              <a:cs typeface="B Compset" pitchFamily="2" charset="-7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smtClean="0">
                <a:cs typeface="B Titr" pitchFamily="2" charset="-78"/>
              </a:rPr>
              <a:t>تفسیر الکتروکاردیوگرام</a:t>
            </a:r>
          </a:p>
        </p:txBody>
      </p:sp>
      <p:sp>
        <p:nvSpPr>
          <p:cNvPr id="3" name="Content Placeholder 2"/>
          <p:cNvSpPr>
            <a:spLocks noGrp="1"/>
          </p:cNvSpPr>
          <p:nvPr>
            <p:ph idx="1"/>
          </p:nvPr>
        </p:nvSpPr>
        <p:spPr/>
        <p:txBody>
          <a:bodyPr/>
          <a:lstStyle/>
          <a:p>
            <a:pPr lvl="0" algn="r" rtl="1">
              <a:buNone/>
            </a:pPr>
            <a:r>
              <a:rPr lang="fa-IR" sz="1800" b="1" dirty="0" smtClean="0">
                <a:cs typeface="B Compset" pitchFamily="2" charset="-78"/>
              </a:rPr>
              <a:t>قدم پنجم: </a:t>
            </a:r>
          </a:p>
          <a:p>
            <a:pPr lvl="0" algn="r" rtl="1"/>
            <a:r>
              <a:rPr lang="fa-IR" sz="1800" b="1" dirty="0" smtClean="0">
                <a:cs typeface="B Compset" pitchFamily="2" charset="-78"/>
              </a:rPr>
              <a:t>در این مرحله عرض کمپلکس </a:t>
            </a:r>
            <a:r>
              <a:rPr lang="en-US" sz="1800" b="1" dirty="0" smtClean="0">
                <a:cs typeface="B Compset" pitchFamily="2" charset="-78"/>
              </a:rPr>
              <a:t>QRS </a:t>
            </a:r>
            <a:r>
              <a:rPr lang="fa-IR" sz="1800" b="1" dirty="0" smtClean="0">
                <a:cs typeface="B Compset" pitchFamily="2" charset="-78"/>
              </a:rPr>
              <a:t> اندازه‌گیری می‌شود. علاوه بر این ببینید آیا این اندازه در تمام کمپلکس‌های </a:t>
            </a:r>
            <a:r>
              <a:rPr lang="en-US" sz="1800" b="1" dirty="0" smtClean="0">
                <a:cs typeface="B Compset" pitchFamily="2" charset="-78"/>
              </a:rPr>
              <a:t>QRS </a:t>
            </a:r>
            <a:r>
              <a:rPr lang="fa-IR" sz="1800" b="1" dirty="0" smtClean="0">
                <a:cs typeface="B Compset" pitchFamily="2" charset="-78"/>
              </a:rPr>
              <a:t> هم‌اندازه‌اند؟</a:t>
            </a:r>
          </a:p>
          <a:p>
            <a:pPr lvl="0" algn="r" rtl="1"/>
            <a:r>
              <a:rPr lang="fa-IR" sz="1800" b="1" dirty="0" smtClean="0">
                <a:cs typeface="B Compset" pitchFamily="2" charset="-78"/>
              </a:rPr>
              <a:t>زمان طبیعی برای کمپلکس </a:t>
            </a:r>
            <a:r>
              <a:rPr lang="en-US" sz="1800" b="1" dirty="0" smtClean="0">
                <a:cs typeface="B Compset" pitchFamily="2" charset="-78"/>
              </a:rPr>
              <a:t>QRS</a:t>
            </a:r>
            <a:r>
              <a:rPr lang="fa-IR" sz="1800" b="1" dirty="0" smtClean="0">
                <a:cs typeface="B Compset" pitchFamily="2" charset="-78"/>
              </a:rPr>
              <a:t> 0/1- 0/06</a:t>
            </a:r>
            <a:r>
              <a:rPr lang="en-US" sz="1800" b="1" dirty="0" smtClean="0">
                <a:cs typeface="B Compset" pitchFamily="2" charset="-78"/>
              </a:rPr>
              <a:t> </a:t>
            </a:r>
            <a:r>
              <a:rPr lang="fa-IR" sz="1800" b="1" dirty="0" smtClean="0">
                <a:cs typeface="B Compset" pitchFamily="2" charset="-78"/>
              </a:rPr>
              <a:t>ثانیه است. که کمپلکس </a:t>
            </a:r>
            <a:r>
              <a:rPr lang="en-US" sz="1800" b="1" dirty="0" smtClean="0">
                <a:cs typeface="B Compset" pitchFamily="2" charset="-78"/>
              </a:rPr>
              <a:t>QRS</a:t>
            </a:r>
            <a:r>
              <a:rPr lang="fa-IR" sz="1800" b="1" dirty="0" smtClean="0">
                <a:cs typeface="B Compset" pitchFamily="2" charset="-78"/>
              </a:rPr>
              <a:t> به شکل باریک می باشد که </a:t>
            </a:r>
            <a:r>
              <a:rPr lang="en-US" sz="1800" b="1" dirty="0" smtClean="0">
                <a:cs typeface="B Compset" pitchFamily="2" charset="-78"/>
              </a:rPr>
              <a:t>Narrow QRS</a:t>
            </a:r>
            <a:r>
              <a:rPr lang="fa-IR" sz="1800" b="1" dirty="0" smtClean="0">
                <a:cs typeface="B Compset" pitchFamily="2" charset="-78"/>
              </a:rPr>
              <a:t> نام دارد.</a:t>
            </a:r>
          </a:p>
          <a:p>
            <a:pPr lvl="0" algn="r" rtl="1"/>
            <a:r>
              <a:rPr lang="fa-IR" sz="1800" b="1" dirty="0" smtClean="0">
                <a:cs typeface="B Compset" pitchFamily="2" charset="-78"/>
              </a:rPr>
              <a:t> اگر زمان </a:t>
            </a:r>
            <a:r>
              <a:rPr lang="en-US" sz="1800" b="1" dirty="0" smtClean="0">
                <a:cs typeface="B Compset" pitchFamily="2" charset="-78"/>
              </a:rPr>
              <a:t>QRS </a:t>
            </a:r>
            <a:r>
              <a:rPr lang="fa-IR" sz="1800" b="1" dirty="0" smtClean="0">
                <a:cs typeface="B Compset" pitchFamily="2" charset="-78"/>
              </a:rPr>
              <a:t> بیش از 0/1 ثانیه طول بکشد  </a:t>
            </a:r>
            <a:r>
              <a:rPr lang="en-US" sz="1800" b="1" dirty="0" smtClean="0">
                <a:cs typeface="B Compset" pitchFamily="2" charset="-78"/>
              </a:rPr>
              <a:t>Wide QRS</a:t>
            </a:r>
            <a:r>
              <a:rPr lang="fa-IR" sz="1800" b="1" dirty="0" smtClean="0">
                <a:cs typeface="B Compset" pitchFamily="2" charset="-78"/>
              </a:rPr>
              <a:t> یا </a:t>
            </a:r>
            <a:r>
              <a:rPr lang="en-US" sz="1800" b="1" dirty="0" smtClean="0">
                <a:cs typeface="B Compset" pitchFamily="2" charset="-78"/>
              </a:rPr>
              <a:t>QRS</a:t>
            </a:r>
            <a:r>
              <a:rPr lang="fa-IR" sz="1800" b="1" dirty="0" smtClean="0">
                <a:cs typeface="B Compset" pitchFamily="2" charset="-78"/>
              </a:rPr>
              <a:t> پهن داریم که در موارد اختلال هدایت در امواج داخل بطنی ایجاد می شود.</a:t>
            </a:r>
          </a:p>
          <a:p>
            <a:pPr lvl="0" algn="r" rtl="1"/>
            <a:endParaRPr lang="fa-IR" sz="1800" b="1" dirty="0" smtClean="0">
              <a:cs typeface="B Compset" pitchFamily="2" charset="-78"/>
            </a:endParaRPr>
          </a:p>
          <a:p>
            <a:pPr algn="r" rtl="1"/>
            <a:endParaRPr lang="fa-IR" sz="1800" b="1" dirty="0" smtClean="0">
              <a:cs typeface="B Compset" pitchFamily="2" charset="-78"/>
            </a:endParaRPr>
          </a:p>
        </p:txBody>
      </p:sp>
      <p:pic>
        <p:nvPicPr>
          <p:cNvPr id="4" name="Picture 3" descr="http://clinicaljunior.com/images/ecg-wide-qrs.jpg"/>
          <p:cNvPicPr/>
          <p:nvPr/>
        </p:nvPicPr>
        <p:blipFill>
          <a:blip r:embed="rId2"/>
          <a:srcRect/>
          <a:stretch>
            <a:fillRect/>
          </a:stretch>
        </p:blipFill>
        <p:spPr bwMode="auto">
          <a:xfrm>
            <a:off x="1600200" y="3962400"/>
            <a:ext cx="327660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smtClean="0">
                <a:cs typeface="B Titr" pitchFamily="2" charset="-78"/>
              </a:rPr>
              <a:t>تفسیر الکتروکاردیوگرام</a:t>
            </a:r>
          </a:p>
        </p:txBody>
      </p:sp>
      <p:sp>
        <p:nvSpPr>
          <p:cNvPr id="3" name="Content Placeholder 2"/>
          <p:cNvSpPr>
            <a:spLocks noGrp="1"/>
          </p:cNvSpPr>
          <p:nvPr>
            <p:ph idx="1"/>
          </p:nvPr>
        </p:nvSpPr>
        <p:spPr/>
        <p:txBody>
          <a:bodyPr/>
          <a:lstStyle/>
          <a:p>
            <a:pPr algn="r" rtl="1">
              <a:buNone/>
            </a:pPr>
            <a:r>
              <a:rPr lang="fa-IR" sz="1800" b="1" dirty="0" smtClean="0">
                <a:cs typeface="B Compset" pitchFamily="2" charset="-78"/>
              </a:rPr>
              <a:t>ریتم نرمال سینوسی </a:t>
            </a:r>
            <a:r>
              <a:rPr lang="en-US" sz="1800" b="1" dirty="0" smtClean="0">
                <a:cs typeface="B Compset" pitchFamily="2" charset="-78"/>
              </a:rPr>
              <a:t>(Normal Sinus Rhythm)</a:t>
            </a:r>
            <a:r>
              <a:rPr lang="fa-IR" sz="1800" b="1" dirty="0" smtClean="0">
                <a:cs typeface="B Compset" pitchFamily="2" charset="-78"/>
              </a:rPr>
              <a:t>:</a:t>
            </a:r>
          </a:p>
          <a:p>
            <a:pPr algn="r" rtl="1"/>
            <a:r>
              <a:rPr lang="fa-IR" sz="1800" b="1" dirty="0" smtClean="0">
                <a:cs typeface="B Compset" pitchFamily="2" charset="-78"/>
              </a:rPr>
              <a:t>اگر ایمپالس‌ها با سرعت طبیعی در گره </a:t>
            </a:r>
            <a:r>
              <a:rPr lang="en-US" sz="1800" b="1" dirty="0" smtClean="0">
                <a:cs typeface="B Compset" pitchFamily="2" charset="-78"/>
              </a:rPr>
              <a:t>SA </a:t>
            </a:r>
            <a:r>
              <a:rPr lang="fa-IR" sz="1800" b="1" dirty="0" smtClean="0">
                <a:cs typeface="B Compset" pitchFamily="2" charset="-78"/>
              </a:rPr>
              <a:t> شکل بگیرند و مسیر طبیعی خود را طی کرده و تمام قلب را از این طریق دپولاریزه کنند، ریتم مورد نظر، ریتم نرمال سینوسی است.</a:t>
            </a:r>
          </a:p>
          <a:p>
            <a:pPr algn="r" rtl="1">
              <a:buNone/>
            </a:pPr>
            <a:endParaRPr lang="fa-IR" sz="1800" b="1" dirty="0" smtClean="0">
              <a:cs typeface="B Compset" pitchFamily="2" charset="-78"/>
            </a:endParaRPr>
          </a:p>
        </p:txBody>
      </p:sp>
      <p:pic>
        <p:nvPicPr>
          <p:cNvPr id="5" name="pasted-image.png"/>
          <p:cNvPicPr/>
          <p:nvPr/>
        </p:nvPicPr>
        <p:blipFill>
          <a:blip r:embed="rId2">
            <a:extLst/>
          </a:blip>
          <a:stretch>
            <a:fillRect/>
          </a:stretch>
        </p:blipFill>
        <p:spPr>
          <a:xfrm>
            <a:off x="762000" y="2819400"/>
            <a:ext cx="7598101" cy="1809849"/>
          </a:xfrm>
          <a:prstGeom prst="rect">
            <a:avLst/>
          </a:prstGeom>
          <a:ln w="12700">
            <a:miter lim="400000"/>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smtClean="0">
                <a:cs typeface="B Titr" pitchFamily="2" charset="-78"/>
              </a:rPr>
              <a:t>تفسیر الکتروکاردیوگرام</a:t>
            </a:r>
          </a:p>
        </p:txBody>
      </p:sp>
      <p:graphicFrame>
        <p:nvGraphicFramePr>
          <p:cNvPr id="4" name="Content Placeholder 3"/>
          <p:cNvGraphicFramePr>
            <a:graphicFrameLocks noGrp="1"/>
          </p:cNvGraphicFramePr>
          <p:nvPr>
            <p:ph idx="1"/>
          </p:nvPr>
        </p:nvGraphicFramePr>
        <p:xfrm>
          <a:off x="1295400" y="2438400"/>
          <a:ext cx="6553200" cy="1849120"/>
        </p:xfrm>
        <a:graphic>
          <a:graphicData uri="http://schemas.openxmlformats.org/drawingml/2006/table">
            <a:tbl>
              <a:tblPr firstRow="1" bandRow="1">
                <a:tableStyleId>{5940675A-B579-460E-94D1-54222C63F5DA}</a:tableStyleId>
              </a:tblPr>
              <a:tblGrid>
                <a:gridCol w="3276600">
                  <a:extLst>
                    <a:ext uri="{9D8B030D-6E8A-4147-A177-3AD203B41FA5}">
                      <a16:colId xmlns:a16="http://schemas.microsoft.com/office/drawing/2014/main" xmlns="" val="20000"/>
                    </a:ext>
                  </a:extLst>
                </a:gridCol>
                <a:gridCol w="3276600">
                  <a:extLst>
                    <a:ext uri="{9D8B030D-6E8A-4147-A177-3AD203B41FA5}">
                      <a16:colId xmlns:a16="http://schemas.microsoft.com/office/drawing/2014/main" xmlns="" val="20001"/>
                    </a:ext>
                  </a:extLst>
                </a:gridCol>
              </a:tblGrid>
              <a:tr h="304800">
                <a:tc>
                  <a:txBody>
                    <a:bodyPr/>
                    <a:lstStyle/>
                    <a:p>
                      <a:pPr algn="r" rtl="1"/>
                      <a:r>
                        <a:rPr lang="fa-IR" dirty="0" smtClean="0"/>
                        <a:t>60 تا</a:t>
                      </a:r>
                      <a:r>
                        <a:rPr lang="fa-IR" baseline="0" dirty="0" smtClean="0"/>
                        <a:t> 100 بار در دقیقه</a:t>
                      </a:r>
                      <a:endParaRPr lang="en-US" dirty="0"/>
                    </a:p>
                  </a:txBody>
                  <a:tcPr/>
                </a:tc>
                <a:tc>
                  <a:txBody>
                    <a:bodyPr/>
                    <a:lstStyle/>
                    <a:p>
                      <a:pPr algn="r" rtl="1"/>
                      <a:r>
                        <a:rPr lang="fa-IR" dirty="0" smtClean="0"/>
                        <a:t>سرعت</a:t>
                      </a:r>
                      <a:endParaRPr lang="en-US" dirty="0"/>
                    </a:p>
                  </a:txBody>
                  <a:tcPr/>
                </a:tc>
                <a:extLst>
                  <a:ext uri="{0D108BD9-81ED-4DB2-BD59-A6C34878D82A}">
                    <a16:rowId xmlns:a16="http://schemas.microsoft.com/office/drawing/2014/main" xmlns="" val="10000"/>
                  </a:ext>
                </a:extLst>
              </a:tr>
              <a:tr h="370840">
                <a:tc>
                  <a:txBody>
                    <a:bodyPr/>
                    <a:lstStyle/>
                    <a:p>
                      <a:pPr algn="r" rtl="1"/>
                      <a:r>
                        <a:rPr lang="fa-IR" dirty="0" smtClean="0"/>
                        <a:t>کاملاً</a:t>
                      </a:r>
                      <a:r>
                        <a:rPr lang="fa-IR" baseline="0" dirty="0" smtClean="0"/>
                        <a:t> منظم</a:t>
                      </a:r>
                      <a:endParaRPr lang="en-US" dirty="0"/>
                    </a:p>
                  </a:txBody>
                  <a:tcPr/>
                </a:tc>
                <a:tc>
                  <a:txBody>
                    <a:bodyPr/>
                    <a:lstStyle/>
                    <a:p>
                      <a:pPr algn="r" rtl="1"/>
                      <a:r>
                        <a:rPr lang="fa-IR" dirty="0" smtClean="0"/>
                        <a:t>نظم</a:t>
                      </a:r>
                      <a:endParaRPr lang="en-US" dirty="0"/>
                    </a:p>
                  </a:txBody>
                  <a:tcPr/>
                </a:tc>
                <a:extLst>
                  <a:ext uri="{0D108BD9-81ED-4DB2-BD59-A6C34878D82A}">
                    <a16:rowId xmlns:a16="http://schemas.microsoft.com/office/drawing/2014/main" xmlns="" val="10001"/>
                  </a:ext>
                </a:extLst>
              </a:tr>
              <a:tr h="370840">
                <a:tc>
                  <a:txBody>
                    <a:bodyPr/>
                    <a:lstStyle/>
                    <a:p>
                      <a:pPr algn="r" rtl="1"/>
                      <a:r>
                        <a:rPr lang="fa-IR" dirty="0" smtClean="0"/>
                        <a:t>یک شکل، مثبت، نسبت</a:t>
                      </a:r>
                      <a:r>
                        <a:rPr lang="fa-IR" baseline="0" dirty="0" smtClean="0"/>
                        <a:t> 1:1</a:t>
                      </a:r>
                      <a:endParaRPr lang="en-US" dirty="0"/>
                    </a:p>
                  </a:txBody>
                  <a:tcPr/>
                </a:tc>
                <a:tc>
                  <a:txBody>
                    <a:bodyPr/>
                    <a:lstStyle/>
                    <a:p>
                      <a:pPr algn="r" rtl="1"/>
                      <a:r>
                        <a:rPr lang="fa-IR" dirty="0" smtClean="0"/>
                        <a:t>امواج</a:t>
                      </a:r>
                      <a:r>
                        <a:rPr lang="fa-IR" baseline="0" dirty="0" smtClean="0"/>
                        <a:t> </a:t>
                      </a:r>
                      <a:r>
                        <a:rPr lang="en-US" baseline="0" dirty="0" smtClean="0"/>
                        <a:t>P</a:t>
                      </a:r>
                      <a:endParaRPr lang="en-US" dirty="0"/>
                    </a:p>
                  </a:txBody>
                  <a:tcPr/>
                </a:tc>
                <a:extLst>
                  <a:ext uri="{0D108BD9-81ED-4DB2-BD59-A6C34878D82A}">
                    <a16:rowId xmlns:a16="http://schemas.microsoft.com/office/drawing/2014/main" xmlns="" val="10002"/>
                  </a:ext>
                </a:extLst>
              </a:tr>
              <a:tr h="370840">
                <a:tc>
                  <a:txBody>
                    <a:bodyPr/>
                    <a:lstStyle/>
                    <a:p>
                      <a:pPr algn="r" rtl="1"/>
                      <a:r>
                        <a:rPr lang="fa-IR" dirty="0" smtClean="0"/>
                        <a:t>0/012-0/2 ثانیه،</a:t>
                      </a:r>
                      <a:r>
                        <a:rPr lang="fa-IR" baseline="0" dirty="0" smtClean="0"/>
                        <a:t> ثابت</a:t>
                      </a:r>
                      <a:endParaRPr lang="en-US" dirty="0"/>
                    </a:p>
                  </a:txBody>
                  <a:tcPr/>
                </a:tc>
                <a:tc>
                  <a:txBody>
                    <a:bodyPr/>
                    <a:lstStyle/>
                    <a:p>
                      <a:pPr algn="r" rtl="1"/>
                      <a:r>
                        <a:rPr lang="fa-IR" dirty="0" smtClean="0"/>
                        <a:t>فاصله </a:t>
                      </a:r>
                      <a:r>
                        <a:rPr lang="en-US" dirty="0" smtClean="0"/>
                        <a:t>PR</a:t>
                      </a:r>
                      <a:endParaRPr lang="en-US" dirty="0"/>
                    </a:p>
                  </a:txBody>
                  <a:tcPr/>
                </a:tc>
                <a:extLst>
                  <a:ext uri="{0D108BD9-81ED-4DB2-BD59-A6C34878D82A}">
                    <a16:rowId xmlns:a16="http://schemas.microsoft.com/office/drawing/2014/main" xmlns="" val="10003"/>
                  </a:ext>
                </a:extLst>
              </a:tr>
              <a:tr h="370840">
                <a:tc>
                  <a:txBody>
                    <a:bodyPr/>
                    <a:lstStyle/>
                    <a:p>
                      <a:pPr algn="r" rtl="1"/>
                      <a:r>
                        <a:rPr lang="fa-IR" dirty="0" smtClean="0"/>
                        <a:t>0/06- 0/12 ثانیه،</a:t>
                      </a:r>
                      <a:r>
                        <a:rPr lang="fa-IR" baseline="0" dirty="0" smtClean="0"/>
                        <a:t> ثابت</a:t>
                      </a:r>
                      <a:endParaRPr lang="en-US" dirty="0"/>
                    </a:p>
                  </a:txBody>
                  <a:tcPr/>
                </a:tc>
                <a:tc>
                  <a:txBody>
                    <a:bodyPr/>
                    <a:lstStyle/>
                    <a:p>
                      <a:pPr algn="r" rtl="1"/>
                      <a:r>
                        <a:rPr lang="fa-IR" dirty="0" smtClean="0"/>
                        <a:t>عرض </a:t>
                      </a:r>
                      <a:r>
                        <a:rPr lang="en-US" dirty="0" smtClean="0"/>
                        <a:t>QRS</a:t>
                      </a:r>
                      <a:endParaRPr lang="en-US" dirty="0"/>
                    </a:p>
                  </a:txBody>
                  <a:tcPr/>
                </a:tc>
                <a:extLst>
                  <a:ext uri="{0D108BD9-81ED-4DB2-BD59-A6C34878D82A}">
                    <a16:rowId xmlns:a16="http://schemas.microsoft.com/office/drawing/2014/main" xmlns="" val="10004"/>
                  </a:ext>
                </a:extLst>
              </a:tr>
            </a:tbl>
          </a:graphicData>
        </a:graphic>
      </p:graphicFrame>
      <p:sp>
        <p:nvSpPr>
          <p:cNvPr id="6" name="Rectangle 5"/>
          <p:cNvSpPr/>
          <p:nvPr/>
        </p:nvSpPr>
        <p:spPr>
          <a:xfrm>
            <a:off x="3657600" y="1676400"/>
            <a:ext cx="4222630" cy="369332"/>
          </a:xfrm>
          <a:prstGeom prst="rect">
            <a:avLst/>
          </a:prstGeom>
        </p:spPr>
        <p:txBody>
          <a:bodyPr wrap="none">
            <a:spAutoFit/>
          </a:bodyPr>
          <a:lstStyle/>
          <a:p>
            <a:pPr algn="r" rtl="1">
              <a:buNone/>
            </a:pPr>
            <a:r>
              <a:rPr lang="fa-IR" b="1" dirty="0" smtClean="0">
                <a:cs typeface="B Compset" pitchFamily="2" charset="-78"/>
              </a:rPr>
              <a:t>ریتم نرمال سینوسی </a:t>
            </a:r>
            <a:r>
              <a:rPr lang="en-US" b="1" dirty="0" smtClean="0">
                <a:cs typeface="B Compset" pitchFamily="2" charset="-78"/>
              </a:rPr>
              <a:t>(Normal Sinus Rhythm)</a:t>
            </a:r>
            <a:r>
              <a:rPr lang="fa-IR" b="1" dirty="0" smtClean="0">
                <a:cs typeface="B Compset" pitchFamily="2" charset="-78"/>
              </a:rPr>
              <a: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rtl="1"/>
            <a:r>
              <a:rPr lang="fa-IR" sz="2400" dirty="0" smtClean="0">
                <a:cs typeface="B Titr" pitchFamily="2" charset="-78"/>
              </a:rPr>
              <a:t>برادیکاردی سینوسی </a:t>
            </a:r>
            <a:r>
              <a:rPr lang="en-US" sz="2400" b="1" dirty="0" smtClean="0">
                <a:cs typeface="B Titr" pitchFamily="2" charset="-78"/>
              </a:rPr>
              <a:t>(Sinus </a:t>
            </a:r>
            <a:r>
              <a:rPr lang="en-US" sz="2400" b="1" dirty="0" err="1" smtClean="0">
                <a:cs typeface="B Titr" pitchFamily="2" charset="-78"/>
              </a:rPr>
              <a:t>Bradycardia</a:t>
            </a:r>
            <a:r>
              <a:rPr lang="en-US" sz="2400" b="1" dirty="0" smtClean="0">
                <a:cs typeface="B Titr" pitchFamily="2" charset="-78"/>
              </a:rPr>
              <a:t>) </a:t>
            </a:r>
            <a:endParaRPr lang="en-US" sz="2400" b="1" dirty="0"/>
          </a:p>
        </p:txBody>
      </p:sp>
      <p:sp>
        <p:nvSpPr>
          <p:cNvPr id="3" name="Content Placeholder 2"/>
          <p:cNvSpPr>
            <a:spLocks noGrp="1"/>
          </p:cNvSpPr>
          <p:nvPr>
            <p:ph idx="1"/>
          </p:nvPr>
        </p:nvSpPr>
        <p:spPr/>
        <p:txBody>
          <a:bodyPr/>
          <a:lstStyle/>
          <a:p>
            <a:pPr algn="r" rtl="1"/>
            <a:r>
              <a:rPr lang="fa-IR" sz="1800" b="1" dirty="0" smtClean="0">
                <a:cs typeface="B Compset" pitchFamily="2" charset="-78"/>
              </a:rPr>
              <a:t>کاهش تعداد ضربانات سینوسی به میزان کمتر از 50-60 ضربه در دقیقه برادیکاردی سینوسی است.</a:t>
            </a:r>
          </a:p>
          <a:p>
            <a:pPr algn="r" rtl="1"/>
            <a:r>
              <a:rPr lang="fa-IR" sz="1800" b="1" dirty="0" smtClean="0">
                <a:cs typeface="B Compset" pitchFamily="2" charset="-78"/>
              </a:rPr>
              <a:t>از آنجائیکه هدایت جریان از مسیر طبیعی صورت می‌گیرد پس تمام خصوصیات آن بجز تعداد ضربانات مشابه ریتم نرمال سینوسی است.</a:t>
            </a:r>
          </a:p>
          <a:p>
            <a:pPr algn="r" rtl="1"/>
            <a:r>
              <a:rPr lang="fa-IR" sz="1800" b="1" dirty="0" smtClean="0">
                <a:cs typeface="B Compset" pitchFamily="2" charset="-78"/>
              </a:rPr>
              <a:t>برادی کاردی بستگی به سن دارد.</a:t>
            </a:r>
          </a:p>
          <a:p>
            <a:pPr algn="r" rtl="1"/>
            <a:endParaRPr lang="en-US" sz="1800" b="1" dirty="0">
              <a:cs typeface="B Compset" pitchFamily="2" charset="-78"/>
            </a:endParaRPr>
          </a:p>
        </p:txBody>
      </p:sp>
      <p:pic>
        <p:nvPicPr>
          <p:cNvPr id="4" name="pasted-image.png"/>
          <p:cNvPicPr/>
          <p:nvPr/>
        </p:nvPicPr>
        <p:blipFill>
          <a:blip r:embed="rId2">
            <a:extLst/>
          </a:blip>
          <a:stretch>
            <a:fillRect/>
          </a:stretch>
        </p:blipFill>
        <p:spPr>
          <a:xfrm>
            <a:off x="1676400" y="3657600"/>
            <a:ext cx="5994400" cy="1358900"/>
          </a:xfrm>
          <a:prstGeom prst="rect">
            <a:avLst/>
          </a:prstGeom>
          <a:ln w="12700">
            <a:miter lim="400000"/>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rtl="1"/>
            <a:r>
              <a:rPr lang="fa-IR" sz="2400" dirty="0" smtClean="0">
                <a:cs typeface="B Titr" pitchFamily="2" charset="-78"/>
              </a:rPr>
              <a:t>برادیکاردی سینوسی </a:t>
            </a:r>
            <a:r>
              <a:rPr lang="en-US" sz="2400" b="1" dirty="0" smtClean="0">
                <a:cs typeface="B Titr" pitchFamily="2" charset="-78"/>
              </a:rPr>
              <a:t>(Sinus </a:t>
            </a:r>
            <a:r>
              <a:rPr lang="en-US" sz="2400" b="1" dirty="0" err="1" smtClean="0">
                <a:cs typeface="B Titr" pitchFamily="2" charset="-78"/>
              </a:rPr>
              <a:t>Bradycardia</a:t>
            </a:r>
            <a:r>
              <a:rPr lang="en-US" sz="2400" b="1" dirty="0" smtClean="0">
                <a:cs typeface="B Titr" pitchFamily="2" charset="-78"/>
              </a:rPr>
              <a:t>) </a:t>
            </a:r>
            <a:endParaRPr lang="en-US" sz="2400" b="1" dirty="0"/>
          </a:p>
        </p:txBody>
      </p:sp>
      <p:sp>
        <p:nvSpPr>
          <p:cNvPr id="3" name="Content Placeholder 2"/>
          <p:cNvSpPr>
            <a:spLocks noGrp="1"/>
          </p:cNvSpPr>
          <p:nvPr>
            <p:ph idx="1"/>
          </p:nvPr>
        </p:nvSpPr>
        <p:spPr/>
        <p:txBody>
          <a:bodyPr/>
          <a:lstStyle/>
          <a:p>
            <a:pPr algn="r" rtl="1"/>
            <a:r>
              <a:rPr lang="fa-IR" sz="1800" b="1" dirty="0" smtClean="0">
                <a:cs typeface="B Compset" pitchFamily="2" charset="-78"/>
              </a:rPr>
              <a:t>برادی کاردی سینوسی یکی از خطرناک ترین دیس ریتمی های شایع ناشی از انفارکتوس تحتانی میوکارد می باشد که اگر در این زمان آتروپین تزریق نشود ممکن است باعث تاکیکاردی بطنی و مرگ گردد.</a:t>
            </a:r>
          </a:p>
          <a:p>
            <a:pPr algn="r" rtl="1"/>
            <a:r>
              <a:rPr lang="fa-IR" sz="1800" b="1" dirty="0" smtClean="0">
                <a:cs typeface="B Compset" pitchFamily="2" charset="-78"/>
              </a:rPr>
              <a:t>همچنین علت شایع مرگ ناگهانی در دقایق اول بسته شدن کرونر راست می باشد.</a:t>
            </a:r>
            <a:endParaRPr lang="en-US" sz="1800" b="1" dirty="0">
              <a:cs typeface="B Compset" pitchFamily="2" charset="-78"/>
            </a:endParaRPr>
          </a:p>
        </p:txBody>
      </p:sp>
      <p:pic>
        <p:nvPicPr>
          <p:cNvPr id="4" name="pasted-image.png"/>
          <p:cNvPicPr/>
          <p:nvPr/>
        </p:nvPicPr>
        <p:blipFill>
          <a:blip r:embed="rId2">
            <a:extLst/>
          </a:blip>
          <a:stretch>
            <a:fillRect/>
          </a:stretch>
        </p:blipFill>
        <p:spPr>
          <a:xfrm>
            <a:off x="1752600" y="3276600"/>
            <a:ext cx="5994400" cy="1358900"/>
          </a:xfrm>
          <a:prstGeom prst="rect">
            <a:avLst/>
          </a:prstGeom>
          <a:ln w="12700">
            <a:miter lim="400000"/>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rtl="1"/>
            <a:r>
              <a:rPr lang="fa-IR" sz="2400" dirty="0" smtClean="0">
                <a:cs typeface="B Titr" pitchFamily="2" charset="-78"/>
              </a:rPr>
              <a:t>برادیکاردی سینوسی </a:t>
            </a:r>
            <a:r>
              <a:rPr lang="en-US" sz="2400" b="1" dirty="0" smtClean="0">
                <a:cs typeface="B Titr" pitchFamily="2" charset="-78"/>
              </a:rPr>
              <a:t>(Sinus </a:t>
            </a:r>
            <a:r>
              <a:rPr lang="en-US" sz="2400" b="1" dirty="0" err="1" smtClean="0">
                <a:cs typeface="B Titr" pitchFamily="2" charset="-78"/>
              </a:rPr>
              <a:t>Bradycardia</a:t>
            </a:r>
            <a:r>
              <a:rPr lang="en-US" sz="2400" b="1" dirty="0" smtClean="0">
                <a:cs typeface="B Titr" pitchFamily="2" charset="-78"/>
              </a:rPr>
              <a:t>) </a:t>
            </a:r>
            <a:endParaRPr lang="en-US" sz="2400" b="1" dirty="0"/>
          </a:p>
        </p:txBody>
      </p:sp>
      <p:sp>
        <p:nvSpPr>
          <p:cNvPr id="3" name="Content Placeholder 2"/>
          <p:cNvSpPr>
            <a:spLocks noGrp="1"/>
          </p:cNvSpPr>
          <p:nvPr>
            <p:ph idx="1"/>
          </p:nvPr>
        </p:nvSpPr>
        <p:spPr/>
        <p:txBody>
          <a:bodyPr/>
          <a:lstStyle/>
          <a:p>
            <a:pPr algn="r" rtl="1">
              <a:buNone/>
            </a:pPr>
            <a:r>
              <a:rPr lang="fa-IR" sz="1800" b="1" dirty="0" smtClean="0">
                <a:cs typeface="B Compset" pitchFamily="2" charset="-78"/>
              </a:rPr>
              <a:t>اتیولوژی:</a:t>
            </a:r>
          </a:p>
          <a:p>
            <a:pPr algn="r" rtl="1">
              <a:buNone/>
            </a:pPr>
            <a:endParaRPr lang="fa-IR" sz="1800" b="1" dirty="0" smtClean="0">
              <a:cs typeface="B Compset" pitchFamily="2" charset="-78"/>
            </a:endParaRPr>
          </a:p>
          <a:p>
            <a:pPr algn="r" rtl="1"/>
            <a:r>
              <a:rPr lang="fa-IR" sz="1800" b="1" dirty="0" smtClean="0">
                <a:cs typeface="B Compset" pitchFamily="2" charset="-78"/>
              </a:rPr>
              <a:t>نرمال در ورزشکاران و برخی از افراد سالم و هنگام خواب و هیپوترمی</a:t>
            </a:r>
          </a:p>
          <a:p>
            <a:pPr algn="r" rtl="1"/>
            <a:endParaRPr lang="fa-IR" sz="1800" b="1" dirty="0" smtClean="0">
              <a:cs typeface="B Compset" pitchFamily="2" charset="-78"/>
            </a:endParaRPr>
          </a:p>
          <a:p>
            <a:pPr algn="r" rtl="1"/>
            <a:r>
              <a:rPr lang="fa-IR" sz="1800" b="1" dirty="0" smtClean="0">
                <a:cs typeface="B Compset" pitchFamily="2" charset="-78"/>
              </a:rPr>
              <a:t>افزایش تحریک واگ از قبیل ماساژ کاروتید، مانوروالسالوا، ماساژ کره چشم و استفراغ</a:t>
            </a:r>
          </a:p>
          <a:p>
            <a:pPr algn="r" rtl="1"/>
            <a:endParaRPr lang="fa-IR" sz="1800" b="1" dirty="0" smtClean="0">
              <a:cs typeface="B Compset" pitchFamily="2" charset="-78"/>
            </a:endParaRPr>
          </a:p>
          <a:p>
            <a:pPr algn="r" rtl="1"/>
            <a:r>
              <a:rPr lang="fa-IR" sz="1800" b="1" dirty="0" smtClean="0">
                <a:cs typeface="B Compset" pitchFamily="2" charset="-78"/>
              </a:rPr>
              <a:t>بیماریهایی که سبب برادیکاردی سینوسی می شوند: انفارکتوس دیواره قدامی، اورمی، هپاتیت انسدادی، افزایش فشار داخل جمجمه، گلوکوم، بی اشتهایی عصبی و</a:t>
            </a:r>
            <a:r>
              <a:rPr lang="en-US" sz="1800" b="1" dirty="0" smtClean="0">
                <a:cs typeface="B Compset" pitchFamily="2" charset="-78"/>
              </a:rPr>
              <a:t> Sinus Syndrome)</a:t>
            </a:r>
            <a:r>
              <a:rPr lang="fa-IR" sz="1800" b="1" dirty="0" smtClean="0">
                <a:cs typeface="B Compset" pitchFamily="2" charset="-78"/>
              </a:rPr>
              <a:t> </a:t>
            </a:r>
            <a:r>
              <a:rPr lang="en-US" sz="1800" b="1" dirty="0" smtClean="0">
                <a:cs typeface="B Compset" pitchFamily="2" charset="-78"/>
              </a:rPr>
              <a:t>SSS (Sick</a:t>
            </a:r>
            <a:endParaRPr lang="fa-IR" sz="1800" b="1" dirty="0" smtClean="0">
              <a:cs typeface="B Compset" pitchFamily="2" charset="-78"/>
            </a:endParaRPr>
          </a:p>
          <a:p>
            <a:pPr algn="r" rtl="1"/>
            <a:endParaRPr lang="fa-IR" sz="1800" b="1" dirty="0" smtClean="0">
              <a:cs typeface="B Compset" pitchFamily="2" charset="-78"/>
            </a:endParaRPr>
          </a:p>
          <a:p>
            <a:pPr algn="r" rtl="1"/>
            <a:r>
              <a:rPr lang="fa-IR" sz="1800" b="1" dirty="0" smtClean="0">
                <a:cs typeface="B Compset" pitchFamily="2" charset="-78"/>
              </a:rPr>
              <a:t>مصرف  بعضی از داروها مانند: بتابلاکرها، کلسیم بلاکرها</a:t>
            </a:r>
          </a:p>
          <a:p>
            <a:pPr algn="r" rtl="1"/>
            <a:endParaRPr lang="en-US" sz="1800" b="1" dirty="0">
              <a:cs typeface="B Compset" pitchFamily="2" charset="-78"/>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smtClean="0">
                <a:cs typeface="B Titr" pitchFamily="2" charset="-78"/>
              </a:rPr>
              <a:t>برادیکاردی سینوسی </a:t>
            </a:r>
            <a:r>
              <a:rPr lang="en-US" sz="2400" b="1" dirty="0" smtClean="0">
                <a:cs typeface="B Titr" pitchFamily="2" charset="-78"/>
              </a:rPr>
              <a:t>(Sinus </a:t>
            </a:r>
            <a:r>
              <a:rPr lang="en-US" sz="2400" b="1" dirty="0" err="1" smtClean="0">
                <a:cs typeface="B Titr" pitchFamily="2" charset="-78"/>
              </a:rPr>
              <a:t>Bradycardia</a:t>
            </a:r>
            <a:r>
              <a:rPr lang="en-US" sz="2400" b="1" dirty="0" smtClean="0">
                <a:cs typeface="B Titr" pitchFamily="2" charset="-78"/>
              </a:rPr>
              <a:t>) </a:t>
            </a:r>
            <a:endParaRPr lang="en-US" sz="2400" b="1" dirty="0">
              <a:cs typeface="B Titr" pitchFamily="2" charset="-78"/>
            </a:endParaRPr>
          </a:p>
        </p:txBody>
      </p:sp>
      <p:sp>
        <p:nvSpPr>
          <p:cNvPr id="3" name="Content Placeholder 2"/>
          <p:cNvSpPr>
            <a:spLocks noGrp="1"/>
          </p:cNvSpPr>
          <p:nvPr>
            <p:ph idx="1"/>
          </p:nvPr>
        </p:nvSpPr>
        <p:spPr/>
        <p:txBody>
          <a:bodyPr/>
          <a:lstStyle/>
          <a:p>
            <a:pPr lvl="0" algn="r" rtl="1"/>
            <a:r>
              <a:rPr lang="fa-IR" sz="1800" b="1" dirty="0" smtClean="0">
                <a:cs typeface="B Compset" pitchFamily="2" charset="-78"/>
              </a:rPr>
              <a:t>معمولاً احتیاج به درمان خاصی ندارد؛ مگر اینکه باعث اختلال در وضعیت همودینامیکی شده باشد. </a:t>
            </a:r>
            <a:endParaRPr lang="en-US" sz="1800" b="1" dirty="0" smtClean="0">
              <a:cs typeface="B Compset" pitchFamily="2" charset="-78"/>
            </a:endParaRPr>
          </a:p>
          <a:p>
            <a:pPr lvl="0" algn="r" rtl="1"/>
            <a:endParaRPr lang="fa-IR" sz="1800" b="1" dirty="0" smtClean="0">
              <a:cs typeface="B Compset" pitchFamily="2" charset="-78"/>
            </a:endParaRPr>
          </a:p>
          <a:p>
            <a:pPr lvl="0" algn="r" rtl="1"/>
            <a:r>
              <a:rPr lang="fa-IR" sz="1800" b="1" dirty="0" smtClean="0">
                <a:cs typeface="B Compset" pitchFamily="2" charset="-78"/>
              </a:rPr>
              <a:t>در قدم اول تلاش می‌شود تا علت ایجاد این ریتم مشخص، و در جهت حذف و اصلاح آن اقدام شود. </a:t>
            </a:r>
            <a:endParaRPr lang="en-US" sz="1800" b="1" dirty="0" smtClean="0">
              <a:cs typeface="B Compset" pitchFamily="2" charset="-78"/>
            </a:endParaRPr>
          </a:p>
          <a:p>
            <a:pPr lvl="0" algn="r" rtl="1"/>
            <a:endParaRPr lang="fa-IR" sz="1800" b="1" dirty="0" smtClean="0">
              <a:cs typeface="B Compset" pitchFamily="2" charset="-78"/>
            </a:endParaRPr>
          </a:p>
          <a:p>
            <a:pPr lvl="0" algn="r" rtl="1"/>
            <a:r>
              <a:rPr lang="fa-IR" sz="1800" b="1" dirty="0" smtClean="0">
                <a:cs typeface="B Compset" pitchFamily="2" charset="-78"/>
              </a:rPr>
              <a:t>برای درمان معمولاً از داروی آتروپین به شکل داخل وریدی و در مواردی نیز از کاته‌کولامین‌ها یا دوپامین استفاده می‌گردد. در موارد نادری احتیاج به استفاده از پیس‌میکر می‌باشد.</a:t>
            </a:r>
          </a:p>
          <a:p>
            <a:pPr algn="r" rtl="1"/>
            <a:endParaRPr lang="en-US" sz="18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rtl="1"/>
            <a:r>
              <a:rPr lang="fa-IR" sz="2400" dirty="0" smtClean="0">
                <a:cs typeface="B Titr" pitchFamily="2" charset="-78"/>
              </a:rPr>
              <a:t>برادیکاردی سینوسی </a:t>
            </a:r>
            <a:r>
              <a:rPr lang="en-US" sz="2400" b="1" dirty="0" smtClean="0">
                <a:cs typeface="B Titr" pitchFamily="2" charset="-78"/>
              </a:rPr>
              <a:t>(Sinus </a:t>
            </a:r>
            <a:r>
              <a:rPr lang="en-US" sz="2400" b="1" dirty="0" err="1" smtClean="0">
                <a:cs typeface="B Titr" pitchFamily="2" charset="-78"/>
              </a:rPr>
              <a:t>Bradycardia</a:t>
            </a:r>
            <a:r>
              <a:rPr lang="en-US" sz="2400" b="1" dirty="0" smtClean="0">
                <a:cs typeface="B Titr" pitchFamily="2" charset="-78"/>
              </a:rPr>
              <a:t>) </a:t>
            </a:r>
            <a:endParaRPr lang="en-US" sz="2400" b="1" dirty="0"/>
          </a:p>
        </p:txBody>
      </p:sp>
      <p:sp>
        <p:nvSpPr>
          <p:cNvPr id="3" name="Content Placeholder 2"/>
          <p:cNvSpPr>
            <a:spLocks noGrp="1"/>
          </p:cNvSpPr>
          <p:nvPr>
            <p:ph idx="1"/>
          </p:nvPr>
        </p:nvSpPr>
        <p:spPr>
          <a:xfrm>
            <a:off x="152400" y="1600200"/>
            <a:ext cx="8686800" cy="4525963"/>
          </a:xfrm>
        </p:spPr>
        <p:txBody>
          <a:bodyPr/>
          <a:lstStyle/>
          <a:p>
            <a:pPr algn="r" rtl="1">
              <a:buNone/>
            </a:pPr>
            <a:r>
              <a:rPr lang="fa-IR" sz="1800" b="1" dirty="0" smtClean="0">
                <a:cs typeface="B Compset" pitchFamily="2" charset="-78"/>
              </a:rPr>
              <a:t>درمان: </a:t>
            </a:r>
          </a:p>
          <a:p>
            <a:pPr algn="r" rtl="1"/>
            <a:r>
              <a:rPr lang="fa-IR" sz="1800" b="1" dirty="0" smtClean="0">
                <a:cs typeface="B Compset" pitchFamily="2" charset="-78"/>
              </a:rPr>
              <a:t>در بالغین اگر ریتم کمتر از 50 و همراه با علائم (کاهش فشارخون، اغتشاش شعور، تعریق، درد قفسه سینه، علائم همودینامیک یا همرا با ریتم نابجای بطنی) نیاز به مداخله درمانی با آتروپین می باشد.</a:t>
            </a:r>
          </a:p>
          <a:p>
            <a:pPr algn="r" rtl="1"/>
            <a:endParaRPr lang="fa-IR" sz="1800" b="1" dirty="0" smtClean="0">
              <a:cs typeface="B Compset" pitchFamily="2" charset="-78"/>
            </a:endParaRPr>
          </a:p>
          <a:p>
            <a:pPr algn="r" rtl="1"/>
            <a:r>
              <a:rPr lang="fa-IR" sz="1800" b="1" dirty="0" smtClean="0">
                <a:cs typeface="B Compset" pitchFamily="2" charset="-78"/>
              </a:rPr>
              <a:t>با دوز آتروپین:</a:t>
            </a:r>
          </a:p>
          <a:p>
            <a:pPr algn="r" rtl="1">
              <a:buNone/>
            </a:pPr>
            <a:r>
              <a:rPr lang="fa-IR" sz="1800" b="1" dirty="0" smtClean="0">
                <a:cs typeface="B Compset" pitchFamily="2" charset="-78"/>
              </a:rPr>
              <a:t>       حداقل 0/5 میلی گرم (یک آمپول) و قابلیت تکرار تا 6 مرتبه به فاصله 5 دقیقه (در صورت عدم پاسخ به درمان) </a:t>
            </a:r>
          </a:p>
          <a:p>
            <a:pPr algn="r" rtl="1">
              <a:buNone/>
            </a:pPr>
            <a:r>
              <a:rPr lang="fa-IR" sz="1800" b="1" dirty="0" smtClean="0">
                <a:cs typeface="B Compset" pitchFamily="2" charset="-78"/>
              </a:rPr>
              <a:t>       یا با دوز 1 میلی گرم (دو آمپول) با قابلیت تکرار 3 مرتبه به فاصله 5 دقیقه در صورت عدم پاسخ به درمان) </a:t>
            </a:r>
          </a:p>
          <a:p>
            <a:pPr algn="r" rtl="1"/>
            <a:endParaRPr lang="fa-IR" sz="1800" b="1" dirty="0" smtClean="0">
              <a:cs typeface="B Compset" pitchFamily="2" charset="-78"/>
            </a:endParaRPr>
          </a:p>
          <a:p>
            <a:pPr algn="r" rtl="1"/>
            <a:r>
              <a:rPr lang="fa-IR" sz="1800" b="1" dirty="0" smtClean="0">
                <a:cs typeface="B Compset" pitchFamily="2" charset="-78"/>
              </a:rPr>
              <a:t>در موارد مسمومیت ارگانوفسفر دوزهای</a:t>
            </a:r>
            <a:r>
              <a:rPr lang="en-US" sz="1800" b="1" dirty="0" smtClean="0">
                <a:cs typeface="B Compset" pitchFamily="2" charset="-78"/>
              </a:rPr>
              <a:t> </a:t>
            </a:r>
            <a:r>
              <a:rPr lang="fa-IR" sz="1800" b="1" dirty="0" smtClean="0">
                <a:cs typeface="B Compset" pitchFamily="2" charset="-78"/>
              </a:rPr>
              <a:t>بسیار بیشتری لازم است.</a:t>
            </a:r>
          </a:p>
          <a:p>
            <a:pPr algn="r" rtl="1"/>
            <a:r>
              <a:rPr lang="fa-IR" sz="1800" b="1" dirty="0" smtClean="0">
                <a:cs typeface="B Compset" pitchFamily="2" charset="-78"/>
              </a:rPr>
              <a:t>دوز اطفال: </a:t>
            </a:r>
          </a:p>
          <a:p>
            <a:pPr algn="r" rtl="1">
              <a:buNone/>
            </a:pPr>
            <a:r>
              <a:rPr lang="fa-IR" sz="1800" b="1" dirty="0" smtClean="0">
                <a:cs typeface="B Compset" pitchFamily="2" charset="-78"/>
              </a:rPr>
              <a:t>        </a:t>
            </a:r>
            <a:r>
              <a:rPr lang="fa-IR" sz="1800" b="1" dirty="0" smtClean="0">
                <a:solidFill>
                  <a:srgbClr val="FF0000"/>
                </a:solidFill>
                <a:cs typeface="B Compset" pitchFamily="2" charset="-78"/>
              </a:rPr>
              <a:t>0/01 میلی گرم به ازای هر کیلو گرم وزن بدن؛ حداکثر تا 1 آمپول 0/5 میلی گرمی </a:t>
            </a:r>
          </a:p>
          <a:p>
            <a:pPr algn="r" rtl="1"/>
            <a:endParaRPr lang="en-US" sz="1800" b="1" dirty="0">
              <a:cs typeface="B Compset" pitchFamily="2" charset="-78"/>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rtl="1"/>
            <a:r>
              <a:rPr lang="fa-IR" sz="2400" dirty="0" smtClean="0">
                <a:cs typeface="B Titr" pitchFamily="2" charset="-78"/>
              </a:rPr>
              <a:t> تاکی‌کاردی سینوسی </a:t>
            </a:r>
            <a:r>
              <a:rPr lang="en-US" sz="2400" b="1" dirty="0" smtClean="0">
                <a:cs typeface="B Titr" pitchFamily="2" charset="-78"/>
              </a:rPr>
              <a:t>(Sinus Tachycardia)</a:t>
            </a:r>
            <a:endParaRPr lang="en-US" sz="2400" b="1" dirty="0">
              <a:cs typeface="B Titr" pitchFamily="2" charset="-78"/>
            </a:endParaRPr>
          </a:p>
        </p:txBody>
      </p:sp>
      <p:sp>
        <p:nvSpPr>
          <p:cNvPr id="3" name="Content Placeholder 2"/>
          <p:cNvSpPr>
            <a:spLocks noGrp="1"/>
          </p:cNvSpPr>
          <p:nvPr>
            <p:ph idx="1"/>
          </p:nvPr>
        </p:nvSpPr>
        <p:spPr/>
        <p:txBody>
          <a:bodyPr/>
          <a:lstStyle/>
          <a:p>
            <a:pPr lvl="0" algn="just" rtl="1"/>
            <a:r>
              <a:rPr lang="fa-IR" sz="1800" b="1" dirty="0" smtClean="0">
                <a:cs typeface="B Compset" pitchFamily="2" charset="-78"/>
              </a:rPr>
              <a:t>در تاکی‌کاردی سینوسی، گره</a:t>
            </a:r>
            <a:r>
              <a:rPr lang="en-US" sz="1800" b="1" dirty="0" smtClean="0">
                <a:cs typeface="B Compset" pitchFamily="2" charset="-78"/>
              </a:rPr>
              <a:t>SA </a:t>
            </a:r>
            <a:r>
              <a:rPr lang="fa-IR" sz="1800" b="1" dirty="0" smtClean="0">
                <a:cs typeface="B Compset" pitchFamily="2" charset="-78"/>
              </a:rPr>
              <a:t> با سرعتی بیشتر از 100 ضربه در دقیقه ضربان تولید می‌کند؛ اما هدایت جریان از مسیر طبیعی صورت می‌گیرد. پس تمام خصوصیات آن مشابه ریتم نرمال سینوسی است، با این تفاوت که تعداد ضربان قلب از 100 ضربه در دقیقه بیش‌تر می‌باشد.</a:t>
            </a:r>
          </a:p>
          <a:p>
            <a:pPr algn="just" rtl="1"/>
            <a:endParaRPr lang="en-US" sz="1800" dirty="0">
              <a:cs typeface="B Compset" pitchFamily="2" charset="-78"/>
            </a:endParaRPr>
          </a:p>
        </p:txBody>
      </p:sp>
      <p:pic>
        <p:nvPicPr>
          <p:cNvPr id="4" name="pasted-image.png"/>
          <p:cNvPicPr/>
          <p:nvPr/>
        </p:nvPicPr>
        <p:blipFill>
          <a:blip r:embed="rId2">
            <a:extLst/>
          </a:blip>
          <a:stretch>
            <a:fillRect/>
          </a:stretch>
        </p:blipFill>
        <p:spPr>
          <a:xfrm>
            <a:off x="1676400" y="3124200"/>
            <a:ext cx="5994400" cy="1282700"/>
          </a:xfrm>
          <a:prstGeom prst="rect">
            <a:avLst/>
          </a:prstGeom>
          <a:ln w="12700">
            <a:miter lim="400000"/>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rtl="1"/>
            <a:r>
              <a:rPr lang="fa-IR" sz="2400" dirty="0" smtClean="0">
                <a:cs typeface="B Titr" pitchFamily="2" charset="-78"/>
              </a:rPr>
              <a:t> تاکی‌کاردی سینوسی </a:t>
            </a:r>
            <a:r>
              <a:rPr lang="en-US" sz="2400" b="1" dirty="0" smtClean="0">
                <a:cs typeface="B Titr" pitchFamily="2" charset="-78"/>
              </a:rPr>
              <a:t>(Sinus Tachycardia)</a:t>
            </a:r>
            <a:endParaRPr lang="en-US" sz="2400" b="1" dirty="0">
              <a:cs typeface="B Titr" pitchFamily="2" charset="-78"/>
            </a:endParaRPr>
          </a:p>
        </p:txBody>
      </p:sp>
      <p:sp>
        <p:nvSpPr>
          <p:cNvPr id="3" name="Content Placeholder 2"/>
          <p:cNvSpPr>
            <a:spLocks noGrp="1"/>
          </p:cNvSpPr>
          <p:nvPr>
            <p:ph idx="1"/>
          </p:nvPr>
        </p:nvSpPr>
        <p:spPr/>
        <p:txBody>
          <a:bodyPr/>
          <a:lstStyle/>
          <a:p>
            <a:pPr algn="just" rtl="1">
              <a:buNone/>
            </a:pPr>
            <a:r>
              <a:rPr lang="fa-IR" sz="1800" b="1" dirty="0" smtClean="0">
                <a:cs typeface="B Compset" pitchFamily="2" charset="-78"/>
              </a:rPr>
              <a:t>به جای درمان تاکی کاردی به دنبال علت آن باشید.</a:t>
            </a:r>
          </a:p>
          <a:p>
            <a:pPr algn="just" rtl="1">
              <a:buNone/>
            </a:pPr>
            <a:endParaRPr lang="fa-IR" sz="1800" b="1" dirty="0" smtClean="0">
              <a:cs typeface="B Compset" pitchFamily="2" charset="-78"/>
            </a:endParaRPr>
          </a:p>
          <a:p>
            <a:pPr algn="just" rtl="1">
              <a:buNone/>
            </a:pPr>
            <a:r>
              <a:rPr lang="fa-IR" sz="1800" b="1" dirty="0" smtClean="0">
                <a:cs typeface="B Compset" pitchFamily="2" charset="-78"/>
              </a:rPr>
              <a:t>اتیولوژی: </a:t>
            </a:r>
          </a:p>
          <a:p>
            <a:pPr algn="just" rtl="1"/>
            <a:r>
              <a:rPr lang="fa-IR" sz="1800" b="1" dirty="0" smtClean="0">
                <a:cs typeface="B Compset" pitchFamily="2" charset="-78"/>
              </a:rPr>
              <a:t>اضطراب، ترس، فعالیت ورزشی، اختلالات روان شناختی </a:t>
            </a:r>
          </a:p>
          <a:p>
            <a:pPr algn="just" rtl="1">
              <a:buNone/>
            </a:pPr>
            <a:r>
              <a:rPr lang="fa-IR" sz="1800" b="1" dirty="0" smtClean="0">
                <a:cs typeface="B Compset" pitchFamily="2" charset="-78"/>
              </a:rPr>
              <a:t>       درمان: برطرف کردن علت زمینه ای </a:t>
            </a:r>
          </a:p>
          <a:p>
            <a:pPr algn="just" rtl="1"/>
            <a:r>
              <a:rPr lang="fa-IR" sz="1800" b="1" dirty="0" smtClean="0">
                <a:cs typeface="B Compset" pitchFamily="2" charset="-78"/>
              </a:rPr>
              <a:t>درد، تب</a:t>
            </a:r>
          </a:p>
          <a:p>
            <a:pPr algn="just" rtl="1">
              <a:buNone/>
            </a:pPr>
            <a:r>
              <a:rPr lang="fa-IR" sz="1800" b="1" dirty="0" smtClean="0">
                <a:cs typeface="B Compset" pitchFamily="2" charset="-78"/>
              </a:rPr>
              <a:t>       درمان:  برطرف کردن علت زمینه ای، مصرف مسکن و تب بر</a:t>
            </a:r>
          </a:p>
          <a:p>
            <a:pPr algn="just" rtl="1"/>
            <a:r>
              <a:rPr lang="fa-IR" sz="1800" b="1" dirty="0" smtClean="0">
                <a:cs typeface="B Compset" pitchFamily="2" charset="-78"/>
              </a:rPr>
              <a:t>هیپوولمی (دهیدراتاسیون) </a:t>
            </a:r>
          </a:p>
          <a:p>
            <a:pPr algn="just" rtl="1">
              <a:buNone/>
            </a:pPr>
            <a:r>
              <a:rPr lang="fa-IR" sz="1800" b="1" dirty="0" smtClean="0">
                <a:cs typeface="B Compset" pitchFamily="2" charset="-78"/>
              </a:rPr>
              <a:t>       درمان: اختصاصی و مایع درمانی</a:t>
            </a:r>
          </a:p>
          <a:p>
            <a:pPr algn="just" rtl="1"/>
            <a:r>
              <a:rPr lang="fa-IR" sz="1800" b="1" dirty="0" smtClean="0">
                <a:cs typeface="B Compset" pitchFamily="2" charset="-78"/>
              </a:rPr>
              <a:t>شوک هموراژیک (شایع ترین علت شوک در بیماران ترومایی) </a:t>
            </a:r>
          </a:p>
          <a:p>
            <a:pPr algn="just" rtl="1">
              <a:buNone/>
            </a:pPr>
            <a:r>
              <a:rPr lang="fa-IR" sz="1800" b="1" dirty="0" smtClean="0">
                <a:cs typeface="B Compset" pitchFamily="2" charset="-78"/>
              </a:rPr>
              <a:t>      درمان: اختصاصی و مایع درمانی</a:t>
            </a:r>
            <a:endParaRPr lang="fa-IR" sz="1800" b="1" dirty="0" smtClean="0">
              <a:solidFill>
                <a:srgbClr val="FF0000"/>
              </a:solidFill>
              <a:cs typeface="B Compset" pitchFamily="2" charset="-78"/>
            </a:endParaRPr>
          </a:p>
          <a:p>
            <a:pPr algn="just" rtl="1">
              <a:buNone/>
            </a:pPr>
            <a:endParaRPr lang="fa-IR" sz="1800" b="1" dirty="0" smtClean="0">
              <a:cs typeface="B Compset" pitchFamily="2" charset="-78"/>
            </a:endParaRPr>
          </a:p>
          <a:p>
            <a:pPr algn="just" rtl="1"/>
            <a:endParaRPr lang="en-US" sz="1800" b="1" dirty="0">
              <a:cs typeface="B Compset" pitchFamily="2" charset="-7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2400" dirty="0" smtClean="0">
                <a:cs typeface="B Titr" pitchFamily="2" charset="-78"/>
              </a:rPr>
              <a:t>الکتروکاردیوگرام</a:t>
            </a:r>
            <a:endParaRPr lang="en-US" sz="2400" dirty="0">
              <a:cs typeface="B Titr" pitchFamily="2" charset="-78"/>
            </a:endParaRPr>
          </a:p>
        </p:txBody>
      </p:sp>
      <p:sp>
        <p:nvSpPr>
          <p:cNvPr id="3" name="Content Placeholder 2"/>
          <p:cNvSpPr>
            <a:spLocks noGrp="1"/>
          </p:cNvSpPr>
          <p:nvPr>
            <p:ph idx="1"/>
          </p:nvPr>
        </p:nvSpPr>
        <p:spPr/>
        <p:txBody>
          <a:bodyPr>
            <a:normAutofit/>
          </a:bodyPr>
          <a:lstStyle/>
          <a:p>
            <a:pPr lvl="0" algn="just" rtl="1"/>
            <a:r>
              <a:rPr lang="fa-IR" sz="1800" b="1" dirty="0" smtClean="0">
                <a:cs typeface="B Compset" pitchFamily="2" charset="-78"/>
              </a:rPr>
              <a:t>الکتروکاردیوگرام از سال 1901 تاکنون به عنوان مهمترین ابزار تشخیصی پزشکی باقی مانده و تشخیص بسیاری از بیماری‌های قلبی را آسان کرده است.</a:t>
            </a:r>
          </a:p>
          <a:p>
            <a:pPr lvl="0" algn="just" rtl="1"/>
            <a:endParaRPr lang="fa-IR" sz="1800" b="1" dirty="0" smtClean="0">
              <a:cs typeface="B Compset" pitchFamily="2" charset="-78"/>
            </a:endParaRPr>
          </a:p>
          <a:p>
            <a:pPr lvl="0" algn="just" rtl="1"/>
            <a:endParaRPr lang="fa-IR" sz="1800" b="1" dirty="0" smtClean="0">
              <a:cs typeface="B Compset" pitchFamily="2" charset="-78"/>
            </a:endParaRPr>
          </a:p>
          <a:p>
            <a:pPr lvl="0" algn="just" rtl="1">
              <a:defRPr sz="1800"/>
            </a:pPr>
            <a:r>
              <a:rPr lang="fa-IR" sz="1800" b="1" dirty="0" smtClean="0">
                <a:cs typeface="B Compset" pitchFamily="2" charset="-78"/>
              </a:rPr>
              <a:t>الکتروکاردیوگرام برای تشخیص بسیاری از اختلالات قلبی و غیر قلبی از قبیل ریتم‌های غیر طبیعی قلب، گرفتگی رگ‌های کرونر، سکته‌های قلبی، هیپرتروفی عضلات قلب، علل تنگی نفس، اختلالات الکترولیتی، اثرات داروها و ... کاربرد دارد.</a:t>
            </a:r>
          </a:p>
          <a:p>
            <a:pPr algn="just" rtl="1">
              <a:defRPr sz="1800"/>
            </a:pPr>
            <a:endParaRPr lang="fa-IR" sz="1800" b="1" dirty="0" smtClean="0">
              <a:cs typeface="B Compset" pitchFamily="2" charset="-78"/>
            </a:endParaRPr>
          </a:p>
          <a:p>
            <a:pPr algn="just" rtl="1"/>
            <a:endParaRPr lang="fa-IR" sz="1800" b="1" dirty="0" smtClean="0">
              <a:cs typeface="B Compset" pitchFamily="2" charset="-7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rtl="1"/>
            <a:r>
              <a:rPr lang="fa-IR" sz="2400" dirty="0" smtClean="0">
                <a:cs typeface="B Titr" pitchFamily="2" charset="-78"/>
              </a:rPr>
              <a:t> تاکی‌کاردی سینوسی </a:t>
            </a:r>
            <a:r>
              <a:rPr lang="en-US" sz="2400" b="1" dirty="0" smtClean="0">
                <a:cs typeface="B Titr" pitchFamily="2" charset="-78"/>
              </a:rPr>
              <a:t>(Sinus Tachycardia)</a:t>
            </a:r>
            <a:endParaRPr lang="en-US" sz="2400" b="1" dirty="0">
              <a:cs typeface="B Titr" pitchFamily="2" charset="-78"/>
            </a:endParaRPr>
          </a:p>
        </p:txBody>
      </p:sp>
      <p:sp>
        <p:nvSpPr>
          <p:cNvPr id="3" name="Content Placeholder 2"/>
          <p:cNvSpPr>
            <a:spLocks noGrp="1"/>
          </p:cNvSpPr>
          <p:nvPr>
            <p:ph idx="1"/>
          </p:nvPr>
        </p:nvSpPr>
        <p:spPr/>
        <p:txBody>
          <a:bodyPr/>
          <a:lstStyle/>
          <a:p>
            <a:pPr algn="just" rtl="1">
              <a:buNone/>
            </a:pPr>
            <a:r>
              <a:rPr lang="fa-IR" sz="1800" b="1" dirty="0" smtClean="0">
                <a:cs typeface="B Compset" pitchFamily="2" charset="-78"/>
              </a:rPr>
              <a:t>اتیولوژی: </a:t>
            </a:r>
          </a:p>
          <a:p>
            <a:pPr algn="just" rtl="1"/>
            <a:r>
              <a:rPr lang="fa-IR" sz="1800" b="1" dirty="0" smtClean="0">
                <a:cs typeface="B Compset" pitchFamily="2" charset="-78"/>
              </a:rPr>
              <a:t>بیماریهای گره سینوسی</a:t>
            </a:r>
          </a:p>
          <a:p>
            <a:pPr algn="just" rtl="1">
              <a:buNone/>
            </a:pPr>
            <a:r>
              <a:rPr lang="fa-IR" sz="1800" b="1" dirty="0" smtClean="0">
                <a:cs typeface="B Compset" pitchFamily="2" charset="-78"/>
              </a:rPr>
              <a:t>       درمان:  اختصاصی</a:t>
            </a:r>
          </a:p>
          <a:p>
            <a:pPr algn="just" rtl="1"/>
            <a:r>
              <a:rPr lang="fa-IR" sz="1800" b="1" dirty="0" smtClean="0">
                <a:cs typeface="B Compset" pitchFamily="2" charset="-78"/>
              </a:rPr>
              <a:t>آنمی و اختلالات غددی مثل هایپرتیروئیدی، هیپوگلیسمی </a:t>
            </a:r>
          </a:p>
          <a:p>
            <a:pPr algn="just" rtl="1">
              <a:buNone/>
            </a:pPr>
            <a:r>
              <a:rPr lang="fa-IR" sz="1800" b="1" dirty="0" smtClean="0">
                <a:cs typeface="B Compset" pitchFamily="2" charset="-78"/>
              </a:rPr>
              <a:t>       درمان: برطرف کردن علت زمینه ای، درمان اختصاصی</a:t>
            </a:r>
          </a:p>
          <a:p>
            <a:pPr algn="just" rtl="1"/>
            <a:r>
              <a:rPr lang="fa-IR" sz="1800" b="1" dirty="0" smtClean="0">
                <a:cs typeface="B Compset" pitchFamily="2" charset="-78"/>
              </a:rPr>
              <a:t>مسمومیت و مصرف برخی از داروها (اپی نفرین، دوپامین و ...)                         </a:t>
            </a:r>
          </a:p>
          <a:p>
            <a:pPr algn="just" rtl="1">
              <a:buNone/>
            </a:pPr>
            <a:r>
              <a:rPr lang="fa-IR" sz="1800" b="1" dirty="0" smtClean="0">
                <a:cs typeface="B Compset" pitchFamily="2" charset="-78"/>
              </a:rPr>
              <a:t>       درمان: اختصاصی</a:t>
            </a:r>
          </a:p>
          <a:p>
            <a:pPr algn="just" rtl="1"/>
            <a:r>
              <a:rPr lang="fa-IR" sz="1800" b="1" dirty="0" smtClean="0">
                <a:cs typeface="B Compset" pitchFamily="2" charset="-78"/>
              </a:rPr>
              <a:t> مصرف برخی از مواد غذایی مثل کافئین </a:t>
            </a:r>
          </a:p>
          <a:p>
            <a:pPr algn="just" rtl="1">
              <a:buNone/>
            </a:pPr>
            <a:r>
              <a:rPr lang="fa-IR" sz="1800" b="1" dirty="0" smtClean="0">
                <a:cs typeface="B Compset" pitchFamily="2" charset="-78"/>
              </a:rPr>
              <a:t>        عدم مصرف مواد غذایی محرک</a:t>
            </a:r>
          </a:p>
          <a:p>
            <a:pPr algn="just" rtl="1"/>
            <a:r>
              <a:rPr lang="fa-IR" sz="1800" b="1" dirty="0" smtClean="0">
                <a:cs typeface="B Compset" pitchFamily="2" charset="-78"/>
              </a:rPr>
              <a:t>هایپوکسی </a:t>
            </a:r>
          </a:p>
          <a:p>
            <a:pPr algn="just" rtl="1">
              <a:buNone/>
            </a:pPr>
            <a:r>
              <a:rPr lang="fa-IR" sz="1800" b="1" dirty="0" smtClean="0">
                <a:cs typeface="B Compset" pitchFamily="2" charset="-78"/>
              </a:rPr>
              <a:t>      درمان: اختصاصی، اکسیژن تراپی</a:t>
            </a:r>
          </a:p>
          <a:p>
            <a:pPr algn="just" rtl="1"/>
            <a:endParaRPr lang="fa-IR" sz="1800" b="1" dirty="0" smtClean="0">
              <a:cs typeface="B Compset" pitchFamily="2" charset="-78"/>
            </a:endParaRPr>
          </a:p>
          <a:p>
            <a:pPr algn="just" rtl="1"/>
            <a:endParaRPr lang="en-US" sz="1800" b="1" dirty="0">
              <a:cs typeface="B Compset" pitchFamily="2" charset="-78"/>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smtClean="0">
                <a:cs typeface="B Titr" pitchFamily="2" charset="-78"/>
              </a:rPr>
              <a:t> تاکی‌کاردی سینوسی </a:t>
            </a:r>
            <a:r>
              <a:rPr lang="en-US" sz="2400" b="1" dirty="0" smtClean="0">
                <a:cs typeface="B Titr" pitchFamily="2" charset="-78"/>
              </a:rPr>
              <a:t>(Sinus Tachycardia)</a:t>
            </a:r>
            <a:endParaRPr lang="en-US" sz="2400" b="1" dirty="0">
              <a:cs typeface="B Titr" pitchFamily="2" charset="-78"/>
            </a:endParaRPr>
          </a:p>
        </p:txBody>
      </p:sp>
      <p:sp>
        <p:nvSpPr>
          <p:cNvPr id="3" name="Content Placeholder 2"/>
          <p:cNvSpPr>
            <a:spLocks noGrp="1"/>
          </p:cNvSpPr>
          <p:nvPr>
            <p:ph idx="1"/>
          </p:nvPr>
        </p:nvSpPr>
        <p:spPr/>
        <p:txBody>
          <a:bodyPr/>
          <a:lstStyle/>
          <a:p>
            <a:pPr lvl="0" algn="just" rtl="1"/>
            <a:r>
              <a:rPr lang="fa-IR" sz="1800" b="1" dirty="0" smtClean="0">
                <a:cs typeface="B Compset" pitchFamily="2" charset="-78"/>
              </a:rPr>
              <a:t>در تاکی کاردی سینوسی تاکید بر درمان بیماری زمینه ای است ونه درمان ریتم.</a:t>
            </a:r>
          </a:p>
          <a:p>
            <a:pPr lvl="0" algn="just" rtl="1"/>
            <a:endParaRPr lang="fa-IR" sz="1800" b="1" dirty="0" smtClean="0">
              <a:cs typeface="B Compset" pitchFamily="2" charset="-78"/>
            </a:endParaRPr>
          </a:p>
          <a:p>
            <a:pPr lvl="0" algn="just" rtl="1"/>
            <a:r>
              <a:rPr lang="fa-IR" sz="1800" b="1" dirty="0" smtClean="0">
                <a:cs typeface="B Compset" pitchFamily="2" charset="-78"/>
              </a:rPr>
              <a:t>این ریتم نیز همانند برادیکاردی سینوسی، در صورت عدم ایجاد اختلال در وضعیت همودینامیکی احتیاج به درمان خاصی ندارد و فقط در جهت شناسایی و حذف عوامل ایجاد کننده اقدام می‌شود.</a:t>
            </a:r>
          </a:p>
          <a:p>
            <a:pPr lvl="0" algn="just" rtl="1"/>
            <a:endParaRPr lang="fa-IR" sz="1800" b="1" dirty="0" smtClean="0">
              <a:cs typeface="B Compset" pitchFamily="2" charset="-78"/>
            </a:endParaRPr>
          </a:p>
          <a:p>
            <a:pPr algn="just" rtl="1"/>
            <a:endParaRPr lang="en-US" sz="18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rtl="1"/>
            <a:r>
              <a:rPr lang="fa-IR" sz="2400" b="1" dirty="0" smtClean="0">
                <a:cs typeface="B Titr" pitchFamily="2" charset="-78"/>
              </a:rPr>
              <a:t>ضربان زودرس دهلیزی </a:t>
            </a:r>
            <a:r>
              <a:rPr lang="en-US" sz="2400" b="1" dirty="0" smtClean="0">
                <a:cs typeface="B Titr" pitchFamily="2" charset="-78"/>
              </a:rPr>
              <a:t>(Premature </a:t>
            </a:r>
            <a:r>
              <a:rPr lang="en-US" sz="2400" b="1" dirty="0" err="1" smtClean="0">
                <a:cs typeface="B Titr" pitchFamily="2" charset="-78"/>
              </a:rPr>
              <a:t>Atrial</a:t>
            </a:r>
            <a:r>
              <a:rPr lang="en-US" sz="2400" b="1" dirty="0" smtClean="0">
                <a:cs typeface="B Titr" pitchFamily="2" charset="-78"/>
              </a:rPr>
              <a:t> Contracture/ PAC)</a:t>
            </a:r>
            <a:endParaRPr lang="en-US" sz="2400" dirty="0">
              <a:cs typeface="B Titr" pitchFamily="2" charset="-78"/>
            </a:endParaRPr>
          </a:p>
        </p:txBody>
      </p:sp>
      <p:sp>
        <p:nvSpPr>
          <p:cNvPr id="3" name="Content Placeholder 2"/>
          <p:cNvSpPr>
            <a:spLocks noGrp="1"/>
          </p:cNvSpPr>
          <p:nvPr>
            <p:ph idx="1"/>
          </p:nvPr>
        </p:nvSpPr>
        <p:spPr/>
        <p:txBody>
          <a:bodyPr/>
          <a:lstStyle/>
          <a:p>
            <a:pPr marL="391159" lvl="0" indent="-391159" algn="just" defTabSz="514095" rtl="1">
              <a:spcBef>
                <a:spcPts val="3600"/>
              </a:spcBef>
              <a:defRPr sz="1800"/>
            </a:pPr>
            <a:r>
              <a:rPr lang="fa-IR" sz="1800" b="1" dirty="0" smtClean="0">
                <a:cs typeface="B Compset" pitchFamily="2" charset="-78"/>
              </a:rPr>
              <a:t>در این بی‌نظمی یک کانون نابجا در دهلیزها، زودتر از آن‌که ایمپالس بعدی از گره سینوسی خارج شود، جریانی را تولید می‌کند؛ این جریان از مسیر غیر طبیعی در دهلیزها و سپس از مسیر طبیعی در بطن‌ها توزیع می‌گردد.</a:t>
            </a:r>
          </a:p>
          <a:p>
            <a:pPr marL="391159" lvl="0" indent="-391159" algn="just" defTabSz="514095" rtl="1">
              <a:spcBef>
                <a:spcPts val="3600"/>
              </a:spcBef>
              <a:defRPr sz="1800"/>
            </a:pPr>
            <a:r>
              <a:rPr lang="fa-IR" sz="1800" b="1" dirty="0" smtClean="0">
                <a:cs typeface="B Compset" pitchFamily="2" charset="-78"/>
              </a:rPr>
              <a:t> این بی‌نظمی نیز مانند بسیاری از بی‌نظمی‌های دیگر، در صورت عدم ایجاد اختلالات همودینامیکی احتیاجی به درمان ندارد و فقط به شناسایی و حذف عوامل ایجاد کننده اکتفا می‌شود.</a:t>
            </a:r>
          </a:p>
        </p:txBody>
      </p:sp>
      <p:pic>
        <p:nvPicPr>
          <p:cNvPr id="4" name="pasted-image.png"/>
          <p:cNvPicPr/>
          <p:nvPr/>
        </p:nvPicPr>
        <p:blipFill>
          <a:blip r:embed="rId2">
            <a:extLst/>
          </a:blip>
          <a:stretch>
            <a:fillRect/>
          </a:stretch>
        </p:blipFill>
        <p:spPr>
          <a:xfrm rot="168337">
            <a:off x="1033535" y="3709045"/>
            <a:ext cx="2146300" cy="1806868"/>
          </a:xfrm>
          <a:prstGeom prst="rect">
            <a:avLst/>
          </a:prstGeom>
          <a:ln w="12700">
            <a:miter lim="400000"/>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smtClean="0">
                <a:cs typeface="B Titr" pitchFamily="2" charset="-78"/>
              </a:rPr>
              <a:t>ضربان زودرس دهلیزی </a:t>
            </a:r>
            <a:r>
              <a:rPr lang="en-US" sz="2400" b="1" dirty="0" smtClean="0">
                <a:cs typeface="B Titr" pitchFamily="2" charset="-78"/>
              </a:rPr>
              <a:t>(Premature </a:t>
            </a:r>
            <a:r>
              <a:rPr lang="en-US" sz="2400" b="1" dirty="0" err="1" smtClean="0">
                <a:cs typeface="B Titr" pitchFamily="2" charset="-78"/>
              </a:rPr>
              <a:t>Atrial</a:t>
            </a:r>
            <a:r>
              <a:rPr lang="en-US" sz="2400" b="1" dirty="0" smtClean="0">
                <a:cs typeface="B Titr" pitchFamily="2" charset="-78"/>
              </a:rPr>
              <a:t> Contracture/ PAC)</a:t>
            </a:r>
            <a:endParaRPr lang="en-US" sz="2400" dirty="0">
              <a:cs typeface="B Titr" pitchFamily="2" charset="-78"/>
            </a:endParaRPr>
          </a:p>
        </p:txBody>
      </p:sp>
      <p:sp>
        <p:nvSpPr>
          <p:cNvPr id="3" name="Content Placeholder 2"/>
          <p:cNvSpPr>
            <a:spLocks noGrp="1"/>
          </p:cNvSpPr>
          <p:nvPr>
            <p:ph idx="1"/>
          </p:nvPr>
        </p:nvSpPr>
        <p:spPr/>
        <p:txBody>
          <a:bodyPr/>
          <a:lstStyle/>
          <a:p>
            <a:pPr marL="391159" lvl="0" indent="-391159" algn="just" defTabSz="514095" rtl="1">
              <a:spcBef>
                <a:spcPts val="3600"/>
              </a:spcBef>
              <a:defRPr sz="1800"/>
            </a:pPr>
            <a:r>
              <a:rPr lang="fa-IR" b="1" dirty="0" smtClean="0">
                <a:cs typeface="B Compset" pitchFamily="2" charset="-78"/>
              </a:rPr>
              <a:t>در صورت زیاد بودن تعداد آن‌ها یا ایجاد اختلال در وضعیت همودینامیکی، از داروهایی نظیر مسدود کننده‌های کانال‌های کلسیمی، بتا بلاکرها و داروهای ضد اضطراب برای درمان این بی‌نظمی استفاده می‌شود.</a:t>
            </a:r>
          </a:p>
          <a:p>
            <a:pPr algn="r" rtl="1"/>
            <a:endParaRPr lang="en-US" dirty="0" smtClean="0">
              <a:cs typeface="B Compset" pitchFamily="2" charset="-78"/>
            </a:endParaRPr>
          </a:p>
          <a:p>
            <a:pPr algn="r" rtl="1"/>
            <a:endParaRPr lang="en-US" dirty="0"/>
          </a:p>
        </p:txBody>
      </p:sp>
      <p:pic>
        <p:nvPicPr>
          <p:cNvPr id="4" name="pasted-image.png"/>
          <p:cNvPicPr/>
          <p:nvPr/>
        </p:nvPicPr>
        <p:blipFill>
          <a:blip r:embed="rId2">
            <a:extLst/>
          </a:blip>
          <a:stretch>
            <a:fillRect/>
          </a:stretch>
        </p:blipFill>
        <p:spPr>
          <a:xfrm>
            <a:off x="533400" y="2971800"/>
            <a:ext cx="8153400" cy="1206500"/>
          </a:xfrm>
          <a:prstGeom prst="rect">
            <a:avLst/>
          </a:prstGeom>
          <a:ln w="12700">
            <a:miter lim="400000"/>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smtClean="0">
                <a:cs typeface="B Titr" pitchFamily="2" charset="-78"/>
              </a:rPr>
              <a:t>تاکی‌کاردی چند کانونی دهلیزی </a:t>
            </a:r>
            <a:r>
              <a:rPr lang="en-US" sz="2400" b="1" dirty="0" smtClean="0">
                <a:cs typeface="B Titr" pitchFamily="2" charset="-78"/>
              </a:rPr>
              <a:t>(Multifocal </a:t>
            </a:r>
            <a:r>
              <a:rPr lang="en-US" sz="2400" b="1" dirty="0" err="1" smtClean="0">
                <a:cs typeface="B Titr" pitchFamily="2" charset="-78"/>
              </a:rPr>
              <a:t>Atrial</a:t>
            </a:r>
            <a:r>
              <a:rPr lang="en-US" sz="2400" b="1" dirty="0" smtClean="0">
                <a:cs typeface="B Titr" pitchFamily="2" charset="-78"/>
              </a:rPr>
              <a:t> Tachycardia/ MAT)</a:t>
            </a:r>
            <a:endParaRPr lang="en-US" sz="2400" b="1" dirty="0">
              <a:cs typeface="B Titr" pitchFamily="2" charset="-78"/>
            </a:endParaRPr>
          </a:p>
        </p:txBody>
      </p:sp>
      <p:sp>
        <p:nvSpPr>
          <p:cNvPr id="3" name="Content Placeholder 2"/>
          <p:cNvSpPr>
            <a:spLocks noGrp="1"/>
          </p:cNvSpPr>
          <p:nvPr>
            <p:ph idx="1"/>
          </p:nvPr>
        </p:nvSpPr>
        <p:spPr/>
        <p:txBody>
          <a:bodyPr/>
          <a:lstStyle/>
          <a:p>
            <a:pPr algn="just" rtl="1"/>
            <a:endParaRPr lang="fa-IR" sz="1800" b="1" dirty="0" smtClean="0">
              <a:cs typeface="B Compset" pitchFamily="2" charset="-78"/>
            </a:endParaRPr>
          </a:p>
          <a:p>
            <a:pPr algn="just" rtl="1"/>
            <a:r>
              <a:rPr lang="fa-IR" sz="1800" b="1" dirty="0" smtClean="0">
                <a:cs typeface="B Compset" pitchFamily="2" charset="-78"/>
              </a:rPr>
              <a:t>در این بی‌نظمی، دیگر گره سینوسی ضربان‌ساز غالب قلب نیست؛ بلکه چند کانون در دهلیزها وجود دارند که با سرعت‌های متفاوتی ضربان تولید می‌کنند. هر کدام از این کانون‌ها که زودتر ایمپالس خود را تولید کند، باعث سرکوب شدن لحظه‌ای سایر کانون‌ها می‌شود.</a:t>
            </a:r>
          </a:p>
          <a:p>
            <a:pPr algn="just" rtl="1"/>
            <a:endParaRPr lang="fa-IR" sz="1800" b="1" dirty="0" smtClean="0">
              <a:cs typeface="B Compset" pitchFamily="2" charset="-78"/>
            </a:endParaRPr>
          </a:p>
          <a:p>
            <a:pPr algn="just" rtl="1"/>
            <a:r>
              <a:rPr lang="fa-IR" sz="1800" b="1" dirty="0" smtClean="0">
                <a:cs typeface="B Compset" pitchFamily="2" charset="-78"/>
              </a:rPr>
              <a:t> ایمپالس از مسیر غیر طبیعی دهلیزها و از مسیر طبیعی بطن‌ها را دپولاریزه خواهد کرد. ضربان بعدی از یک کانون دیگر منشا خواهد گرفت.</a:t>
            </a:r>
          </a:p>
          <a:p>
            <a:pPr algn="just" rtl="1"/>
            <a:endParaRPr lang="fa-IR" sz="1800" b="1" dirty="0" smtClean="0">
              <a:cs typeface="B Compset" pitchFamily="2" charset="-78"/>
            </a:endParaRPr>
          </a:p>
          <a:p>
            <a:pPr algn="just" rtl="1"/>
            <a:endParaRPr lang="en-US" sz="1800" b="1" dirty="0">
              <a:cs typeface="B Compset" pitchFamily="2" charset="-78"/>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smtClean="0">
                <a:cs typeface="B Titr" pitchFamily="2" charset="-78"/>
              </a:rPr>
              <a:t>تاکی‌کاردی چند کانونی دهلیزی </a:t>
            </a:r>
            <a:r>
              <a:rPr lang="en-US" sz="2400" b="1" dirty="0" smtClean="0">
                <a:cs typeface="B Titr" pitchFamily="2" charset="-78"/>
              </a:rPr>
              <a:t>(Multifocal </a:t>
            </a:r>
            <a:r>
              <a:rPr lang="en-US" sz="2400" b="1" dirty="0" err="1" smtClean="0">
                <a:cs typeface="B Titr" pitchFamily="2" charset="-78"/>
              </a:rPr>
              <a:t>Atrial</a:t>
            </a:r>
            <a:r>
              <a:rPr lang="en-US" sz="2400" b="1" dirty="0" smtClean="0">
                <a:cs typeface="B Titr" pitchFamily="2" charset="-78"/>
              </a:rPr>
              <a:t> Tachycardia/ MAT)</a:t>
            </a:r>
            <a:endParaRPr lang="en-US" sz="2400" b="1" dirty="0">
              <a:cs typeface="B Titr" pitchFamily="2" charset="-78"/>
            </a:endParaRPr>
          </a:p>
        </p:txBody>
      </p:sp>
      <p:sp>
        <p:nvSpPr>
          <p:cNvPr id="3" name="Content Placeholder 2"/>
          <p:cNvSpPr>
            <a:spLocks noGrp="1"/>
          </p:cNvSpPr>
          <p:nvPr>
            <p:ph idx="1"/>
          </p:nvPr>
        </p:nvSpPr>
        <p:spPr/>
        <p:txBody>
          <a:bodyPr/>
          <a:lstStyle/>
          <a:p>
            <a:pPr algn="just" rtl="1"/>
            <a:r>
              <a:rPr lang="fa-IR" sz="1800" b="1" dirty="0" smtClean="0">
                <a:cs typeface="B Compset" pitchFamily="2" charset="-78"/>
              </a:rPr>
              <a:t>موج </a:t>
            </a:r>
            <a:r>
              <a:rPr lang="en-US" sz="1800" b="1" dirty="0" smtClean="0">
                <a:cs typeface="B Compset" pitchFamily="2" charset="-78"/>
              </a:rPr>
              <a:t>P</a:t>
            </a:r>
            <a:r>
              <a:rPr lang="fa-IR" sz="1800" b="1" dirty="0" smtClean="0">
                <a:cs typeface="B Compset" pitchFamily="2" charset="-78"/>
              </a:rPr>
              <a:t> با اشکال مختلف دیده می شود.</a:t>
            </a:r>
          </a:p>
          <a:p>
            <a:pPr algn="just" rtl="1"/>
            <a:endParaRPr lang="fa-IR" sz="1800" b="1" dirty="0" smtClean="0">
              <a:cs typeface="B Compset" pitchFamily="2" charset="-78"/>
            </a:endParaRPr>
          </a:p>
          <a:p>
            <a:pPr algn="just" rtl="1"/>
            <a:r>
              <a:rPr lang="en-US" sz="1800" b="1" dirty="0" smtClean="0">
                <a:cs typeface="B Compset" pitchFamily="2" charset="-78"/>
              </a:rPr>
              <a:t>P-R interval</a:t>
            </a:r>
            <a:r>
              <a:rPr lang="fa-IR" sz="1800" b="1" dirty="0" smtClean="0">
                <a:cs typeface="B Compset" pitchFamily="2" charset="-78"/>
              </a:rPr>
              <a:t> بر اساس نزدیکی پیس میکر نابجا با گره </a:t>
            </a:r>
            <a:r>
              <a:rPr lang="en-US" sz="1800" b="1" dirty="0" smtClean="0">
                <a:cs typeface="B Compset" pitchFamily="2" charset="-78"/>
              </a:rPr>
              <a:t>AV</a:t>
            </a:r>
            <a:r>
              <a:rPr lang="fa-IR" sz="1800" b="1" dirty="0" smtClean="0">
                <a:cs typeface="B Compset" pitchFamily="2" charset="-78"/>
              </a:rPr>
              <a:t> متفاوت است.</a:t>
            </a:r>
          </a:p>
          <a:p>
            <a:pPr algn="just" rtl="1"/>
            <a:endParaRPr lang="fa-IR" sz="1800" b="1" dirty="0" smtClean="0">
              <a:cs typeface="B Compset" pitchFamily="2" charset="-78"/>
            </a:endParaRPr>
          </a:p>
          <a:p>
            <a:pPr algn="just" rtl="1"/>
            <a:r>
              <a:rPr lang="fa-IR" sz="1800" b="1" dirty="0" smtClean="0">
                <a:cs typeface="B Compset" pitchFamily="2" charset="-78"/>
              </a:rPr>
              <a:t>کمپلکس </a:t>
            </a:r>
            <a:r>
              <a:rPr lang="en-US" sz="1800" b="1" dirty="0" smtClean="0">
                <a:cs typeface="B Compset" pitchFamily="2" charset="-78"/>
              </a:rPr>
              <a:t>QRS</a:t>
            </a:r>
            <a:r>
              <a:rPr lang="fa-IR" sz="1800" b="1" dirty="0" smtClean="0">
                <a:cs typeface="B Compset" pitchFamily="2" charset="-78"/>
              </a:rPr>
              <a:t> معمولاً نرمال می باشد. (باریک یا </a:t>
            </a:r>
            <a:r>
              <a:rPr lang="en-US" sz="1800" b="1" dirty="0" smtClean="0">
                <a:cs typeface="B Compset" pitchFamily="2" charset="-78"/>
              </a:rPr>
              <a:t>Narrow</a:t>
            </a:r>
            <a:r>
              <a:rPr lang="fa-IR" sz="1800" b="1" dirty="0" smtClean="0">
                <a:cs typeface="B Compset" pitchFamily="2" charset="-78"/>
              </a:rPr>
              <a:t>)</a:t>
            </a:r>
          </a:p>
          <a:p>
            <a:pPr algn="just" rtl="1"/>
            <a:endParaRPr lang="fa-IR" sz="1800" b="1" dirty="0" smtClean="0">
              <a:cs typeface="B Compset" pitchFamily="2" charset="-78"/>
            </a:endParaRPr>
          </a:p>
          <a:p>
            <a:pPr lvl="0" algn="just" rtl="1"/>
            <a:r>
              <a:rPr lang="fa-IR" sz="1800" b="1" dirty="0" smtClean="0">
                <a:cs typeface="B Compset" pitchFamily="2" charset="-78"/>
              </a:rPr>
              <a:t>سرعت بطن‌ها بیش از 100  بار در دقیقه است.</a:t>
            </a:r>
          </a:p>
          <a:p>
            <a:pPr algn="just" rtl="1"/>
            <a:endParaRPr lang="en-US" sz="1800" b="1" dirty="0">
              <a:cs typeface="B Compset" pitchFamily="2" charset="-78"/>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smtClean="0">
                <a:cs typeface="B Titr" pitchFamily="2" charset="-78"/>
              </a:rPr>
              <a:t>تاکی‌کاردی چند کانونی دهلیزی </a:t>
            </a:r>
            <a:r>
              <a:rPr lang="en-US" sz="2400" b="1" dirty="0" smtClean="0">
                <a:cs typeface="B Titr" pitchFamily="2" charset="-78"/>
              </a:rPr>
              <a:t>(Multifocal </a:t>
            </a:r>
            <a:r>
              <a:rPr lang="en-US" sz="2400" b="1" dirty="0" err="1" smtClean="0">
                <a:cs typeface="B Titr" pitchFamily="2" charset="-78"/>
              </a:rPr>
              <a:t>Atrial</a:t>
            </a:r>
            <a:r>
              <a:rPr lang="en-US" sz="2400" b="1" dirty="0" smtClean="0">
                <a:cs typeface="B Titr" pitchFamily="2" charset="-78"/>
              </a:rPr>
              <a:t> Tachycardia/ MAT)</a:t>
            </a:r>
            <a:endParaRPr lang="en-US" sz="2400" b="1" dirty="0">
              <a:cs typeface="B Titr" pitchFamily="2" charset="-78"/>
            </a:endParaRPr>
          </a:p>
        </p:txBody>
      </p:sp>
      <p:sp>
        <p:nvSpPr>
          <p:cNvPr id="3" name="Content Placeholder 2"/>
          <p:cNvSpPr>
            <a:spLocks noGrp="1"/>
          </p:cNvSpPr>
          <p:nvPr>
            <p:ph idx="1"/>
          </p:nvPr>
        </p:nvSpPr>
        <p:spPr/>
        <p:txBody>
          <a:bodyPr/>
          <a:lstStyle/>
          <a:p>
            <a:pPr lvl="0" algn="r" rtl="1">
              <a:buNone/>
              <a:defRPr sz="1800"/>
            </a:pPr>
            <a:r>
              <a:rPr lang="fa-IR" sz="1800" b="1" dirty="0" smtClean="0">
                <a:cs typeface="B Compset" pitchFamily="2" charset="-78"/>
              </a:rPr>
              <a:t>درمان:</a:t>
            </a:r>
          </a:p>
          <a:p>
            <a:pPr algn="r" rtl="1">
              <a:defRPr sz="1800"/>
            </a:pPr>
            <a:r>
              <a:rPr lang="fa-IR" sz="1800" b="1" dirty="0" smtClean="0">
                <a:cs typeface="B Compset" pitchFamily="2" charset="-78"/>
              </a:rPr>
              <a:t>شناسایی و حذف علل</a:t>
            </a:r>
          </a:p>
          <a:p>
            <a:pPr algn="r" rtl="1">
              <a:defRPr sz="1800"/>
            </a:pPr>
            <a:r>
              <a:rPr lang="fa-IR" sz="1800" b="1" dirty="0" smtClean="0">
                <a:cs typeface="B Compset" pitchFamily="2" charset="-78"/>
              </a:rPr>
              <a:t>در اورژانس پیش بیمارستانی غالباً عامل آن هایپوکسی است که با اکسیژن تراپی رفع می گردد.</a:t>
            </a:r>
          </a:p>
          <a:p>
            <a:pPr algn="r" rtl="1">
              <a:defRPr sz="1800"/>
            </a:pPr>
            <a:r>
              <a:rPr lang="fa-IR" sz="1800" b="1" dirty="0" smtClean="0">
                <a:cs typeface="B Compset" pitchFamily="2" charset="-78"/>
              </a:rPr>
              <a:t>درمان سایر علل بیمارستانی می باشند.</a:t>
            </a:r>
          </a:p>
          <a:p>
            <a:pPr algn="r" rtl="1"/>
            <a:endParaRPr lang="en-US" sz="1800" b="1" dirty="0">
              <a:cs typeface="B Compset" pitchFamily="2" charset="-78"/>
            </a:endParaRPr>
          </a:p>
        </p:txBody>
      </p:sp>
      <p:pic>
        <p:nvPicPr>
          <p:cNvPr id="4" name="pasted-image.png"/>
          <p:cNvPicPr/>
          <p:nvPr/>
        </p:nvPicPr>
        <p:blipFill>
          <a:blip r:embed="rId2">
            <a:extLst/>
          </a:blip>
          <a:stretch>
            <a:fillRect/>
          </a:stretch>
        </p:blipFill>
        <p:spPr>
          <a:xfrm>
            <a:off x="1752600" y="3581400"/>
            <a:ext cx="5994400" cy="1181100"/>
          </a:xfrm>
          <a:prstGeom prst="rect">
            <a:avLst/>
          </a:prstGeom>
          <a:ln w="12700">
            <a:miter lim="400000"/>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lstStyle/>
          <a:p>
            <a:pPr rtl="1"/>
            <a:r>
              <a:rPr lang="fa-IR" sz="2400" b="1" dirty="0" smtClean="0">
                <a:cs typeface="B Titr" pitchFamily="2" charset="-78"/>
              </a:rPr>
              <a:t>تاکیکاردی حمله ای دهلیزی</a:t>
            </a:r>
            <a:br>
              <a:rPr lang="fa-IR" sz="2400" b="1" dirty="0" smtClean="0">
                <a:cs typeface="B Titr" pitchFamily="2" charset="-78"/>
              </a:rPr>
            </a:br>
            <a:r>
              <a:rPr lang="fa-IR" sz="2400" b="1" dirty="0" smtClean="0">
                <a:cs typeface="B Titr" pitchFamily="2" charset="-78"/>
              </a:rPr>
              <a:t> </a:t>
            </a:r>
            <a:r>
              <a:rPr lang="en-US" sz="2400" b="1" dirty="0" smtClean="0">
                <a:cs typeface="B Titr" pitchFamily="2" charset="-78"/>
              </a:rPr>
              <a:t>Tachycardia / PAT)</a:t>
            </a:r>
            <a:r>
              <a:rPr lang="fa-IR" sz="2400" b="1" dirty="0" smtClean="0">
                <a:cs typeface="B Titr" pitchFamily="2" charset="-78"/>
              </a:rPr>
              <a:t> </a:t>
            </a:r>
            <a:r>
              <a:rPr lang="en-US" sz="2400" b="1" dirty="0" smtClean="0">
                <a:cs typeface="B Titr" pitchFamily="2" charset="-78"/>
              </a:rPr>
              <a:t>(Paroxysmal </a:t>
            </a:r>
            <a:r>
              <a:rPr lang="en-US" sz="2400" b="1" dirty="0" err="1" smtClean="0">
                <a:cs typeface="B Titr" pitchFamily="2" charset="-78"/>
              </a:rPr>
              <a:t>Atrial</a:t>
            </a:r>
            <a:endParaRPr lang="en-US" sz="2400" b="1" dirty="0">
              <a:cs typeface="B Titr" pitchFamily="2" charset="-78"/>
            </a:endParaRPr>
          </a:p>
        </p:txBody>
      </p:sp>
      <p:sp>
        <p:nvSpPr>
          <p:cNvPr id="3" name="Content Placeholder 2"/>
          <p:cNvSpPr>
            <a:spLocks noGrp="1"/>
          </p:cNvSpPr>
          <p:nvPr>
            <p:ph idx="1"/>
          </p:nvPr>
        </p:nvSpPr>
        <p:spPr/>
        <p:txBody>
          <a:bodyPr/>
          <a:lstStyle/>
          <a:p>
            <a:pPr algn="r" rtl="1"/>
            <a:r>
              <a:rPr lang="fa-IR" sz="1800" b="1" dirty="0" smtClean="0">
                <a:cs typeface="B Compset" pitchFamily="2" charset="-78"/>
              </a:rPr>
              <a:t>زمانیکه کانون نابجا در دهلیز شروع به فرستادن ایمپالسهایی با سرعت زیاد (160 تا 220 ایمپالس در دقیقه) بکند </a:t>
            </a:r>
            <a:r>
              <a:rPr lang="en-US" sz="1800" b="1" dirty="0" smtClean="0">
                <a:cs typeface="B Compset" pitchFamily="2" charset="-78"/>
              </a:rPr>
              <a:t>PAT</a:t>
            </a:r>
            <a:r>
              <a:rPr lang="fa-IR" sz="1800" b="1" dirty="0" smtClean="0">
                <a:cs typeface="B Compset" pitchFamily="2" charset="-78"/>
              </a:rPr>
              <a:t> اتفاق میفتد.</a:t>
            </a:r>
          </a:p>
          <a:p>
            <a:pPr algn="r" rtl="1"/>
            <a:endParaRPr lang="fa-IR" sz="1800" b="1" dirty="0" smtClean="0">
              <a:cs typeface="B Compset" pitchFamily="2" charset="-78"/>
            </a:endParaRPr>
          </a:p>
          <a:p>
            <a:pPr algn="r" rtl="1"/>
            <a:r>
              <a:rPr lang="fa-IR" sz="1800" b="1" dirty="0" smtClean="0">
                <a:cs typeface="B Compset" pitchFamily="2" charset="-78"/>
              </a:rPr>
              <a:t>در افراد با بیماری کرونری خطرناک خواهد بود.</a:t>
            </a:r>
          </a:p>
          <a:p>
            <a:pPr algn="r" rtl="1"/>
            <a:endParaRPr lang="fa-IR" sz="1800" b="1" dirty="0" smtClean="0">
              <a:cs typeface="B Compset" pitchFamily="2" charset="-78"/>
            </a:endParaRPr>
          </a:p>
          <a:p>
            <a:pPr algn="r" rtl="1"/>
            <a:endParaRPr lang="en-US" sz="1800" b="1" dirty="0">
              <a:cs typeface="B Compset" pitchFamily="2" charset="-78"/>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smtClean="0">
                <a:cs typeface="B Titr" pitchFamily="2" charset="-78"/>
              </a:rPr>
              <a:t>تاکیکاردی حمله ای دهلیزی </a:t>
            </a:r>
            <a:r>
              <a:rPr lang="en-US" sz="2400" b="1" dirty="0" smtClean="0">
                <a:cs typeface="B Titr" pitchFamily="2" charset="-78"/>
              </a:rPr>
              <a:t>Tachycardia / PAT)</a:t>
            </a:r>
            <a:r>
              <a:rPr lang="fa-IR" sz="2400" b="1" dirty="0" smtClean="0">
                <a:cs typeface="B Titr" pitchFamily="2" charset="-78"/>
              </a:rPr>
              <a:t> </a:t>
            </a:r>
            <a:r>
              <a:rPr lang="en-US" sz="2400" b="1" dirty="0" smtClean="0">
                <a:cs typeface="B Titr" pitchFamily="2" charset="-78"/>
              </a:rPr>
              <a:t>(Paroxysmal </a:t>
            </a:r>
            <a:r>
              <a:rPr lang="en-US" sz="2400" b="1" dirty="0" err="1" smtClean="0">
                <a:cs typeface="B Titr" pitchFamily="2" charset="-78"/>
              </a:rPr>
              <a:t>Atrial</a:t>
            </a:r>
            <a:endParaRPr lang="en-US" sz="2400" b="1" dirty="0">
              <a:cs typeface="B Titr" pitchFamily="2" charset="-78"/>
            </a:endParaRPr>
          </a:p>
        </p:txBody>
      </p:sp>
      <p:sp>
        <p:nvSpPr>
          <p:cNvPr id="3" name="Content Placeholder 2"/>
          <p:cNvSpPr>
            <a:spLocks noGrp="1"/>
          </p:cNvSpPr>
          <p:nvPr>
            <p:ph idx="1"/>
          </p:nvPr>
        </p:nvSpPr>
        <p:spPr/>
        <p:txBody>
          <a:bodyPr/>
          <a:lstStyle/>
          <a:p>
            <a:pPr algn="r" rtl="1"/>
            <a:endParaRPr lang="fa-IR" sz="1800" b="1" dirty="0" smtClean="0">
              <a:cs typeface="B Compset" pitchFamily="2" charset="-78"/>
            </a:endParaRPr>
          </a:p>
          <a:p>
            <a:pPr algn="r" rtl="1"/>
            <a:r>
              <a:rPr lang="fa-IR" sz="1800" b="1" dirty="0" smtClean="0">
                <a:cs typeface="B Compset" pitchFamily="2" charset="-78"/>
              </a:rPr>
              <a:t>ریتم منظم است.</a:t>
            </a:r>
          </a:p>
          <a:p>
            <a:pPr algn="r" rtl="1"/>
            <a:endParaRPr lang="fa-IR" sz="1800" b="1" dirty="0" smtClean="0">
              <a:cs typeface="B Compset" pitchFamily="2" charset="-78"/>
            </a:endParaRPr>
          </a:p>
          <a:p>
            <a:pPr algn="r" rtl="1"/>
            <a:r>
              <a:rPr lang="fa-IR" sz="1800" b="1" dirty="0" smtClean="0">
                <a:cs typeface="B Compset" pitchFamily="2" charset="-78"/>
              </a:rPr>
              <a:t>امواج </a:t>
            </a:r>
            <a:r>
              <a:rPr lang="en-US" sz="1800" b="1" dirty="0" smtClean="0">
                <a:cs typeface="B Compset" pitchFamily="2" charset="-78"/>
              </a:rPr>
              <a:t>P</a:t>
            </a:r>
            <a:r>
              <a:rPr lang="fa-IR" sz="1800" b="1" dirty="0" smtClean="0">
                <a:cs typeface="B Compset" pitchFamily="2" charset="-78"/>
              </a:rPr>
              <a:t> دیده نمی شود.</a:t>
            </a:r>
          </a:p>
          <a:p>
            <a:pPr algn="r" rtl="1"/>
            <a:endParaRPr lang="fa-IR" sz="1800" b="1" dirty="0" smtClean="0">
              <a:cs typeface="B Compset" pitchFamily="2" charset="-78"/>
            </a:endParaRPr>
          </a:p>
          <a:p>
            <a:pPr algn="r" rtl="1"/>
            <a:r>
              <a:rPr lang="fa-IR" sz="1800" b="1" dirty="0" smtClean="0">
                <a:cs typeface="B Compset" pitchFamily="2" charset="-78"/>
              </a:rPr>
              <a:t>کمپلکس </a:t>
            </a:r>
            <a:r>
              <a:rPr lang="en-US" sz="1800" b="1" dirty="0" smtClean="0">
                <a:cs typeface="B Compset" pitchFamily="2" charset="-78"/>
              </a:rPr>
              <a:t>QRS</a:t>
            </a:r>
            <a:r>
              <a:rPr lang="fa-IR" sz="1800" b="1" dirty="0" smtClean="0">
                <a:cs typeface="B Compset" pitchFamily="2" charset="-78"/>
              </a:rPr>
              <a:t> باریک یا </a:t>
            </a:r>
            <a:r>
              <a:rPr lang="en-US" sz="1800" b="1" dirty="0" smtClean="0">
                <a:cs typeface="B Compset" pitchFamily="2" charset="-78"/>
              </a:rPr>
              <a:t>Narrow</a:t>
            </a:r>
            <a:r>
              <a:rPr lang="fa-IR" sz="1800" b="1" dirty="0" smtClean="0">
                <a:cs typeface="B Compset" pitchFamily="2" charset="-78"/>
              </a:rPr>
              <a:t> می باشد.</a:t>
            </a:r>
          </a:p>
          <a:p>
            <a:pPr algn="r" rtl="1"/>
            <a:endParaRPr lang="fa-IR" sz="1800" b="1" dirty="0" smtClean="0">
              <a:cs typeface="B Compset" pitchFamily="2" charset="-78"/>
            </a:endParaRPr>
          </a:p>
          <a:p>
            <a:pPr algn="r" rtl="1"/>
            <a:r>
              <a:rPr lang="fa-IR" sz="1800" b="1" dirty="0" smtClean="0">
                <a:cs typeface="B Compset" pitchFamily="2" charset="-78"/>
              </a:rPr>
              <a:t>غالباً حمله ای است.</a:t>
            </a:r>
          </a:p>
          <a:p>
            <a:pPr algn="r" rtl="1"/>
            <a:endParaRPr lang="fa-IR" sz="1800" b="1" dirty="0" smtClean="0">
              <a:cs typeface="B Compset" pitchFamily="2" charset="-78"/>
            </a:endParaRPr>
          </a:p>
          <a:p>
            <a:pPr algn="r" rtl="1"/>
            <a:endParaRPr lang="fa-IR" sz="1800" b="1" dirty="0" smtClean="0">
              <a:cs typeface="B Compset" pitchFamily="2" charset="-78"/>
            </a:endParaRPr>
          </a:p>
          <a:p>
            <a:pPr algn="r" rtl="1"/>
            <a:endParaRPr lang="en-US" sz="1800" b="1" dirty="0">
              <a:cs typeface="B Compset" pitchFamily="2" charset="-78"/>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smtClean="0">
                <a:cs typeface="B Titr" pitchFamily="2" charset="-78"/>
              </a:rPr>
              <a:t>تاکیکاردی حمله ای دهلیزی </a:t>
            </a:r>
            <a:r>
              <a:rPr lang="en-US" sz="2400" b="1" dirty="0" smtClean="0">
                <a:cs typeface="B Titr" pitchFamily="2" charset="-78"/>
              </a:rPr>
              <a:t>Tachycardia / PAT)</a:t>
            </a:r>
            <a:r>
              <a:rPr lang="fa-IR" sz="2400" b="1" dirty="0" smtClean="0">
                <a:cs typeface="B Titr" pitchFamily="2" charset="-78"/>
              </a:rPr>
              <a:t> </a:t>
            </a:r>
            <a:r>
              <a:rPr lang="en-US" sz="2400" b="1" dirty="0" smtClean="0">
                <a:cs typeface="B Titr" pitchFamily="2" charset="-78"/>
              </a:rPr>
              <a:t>(Paroxysmal </a:t>
            </a:r>
            <a:r>
              <a:rPr lang="en-US" sz="2400" b="1" dirty="0" err="1" smtClean="0">
                <a:cs typeface="B Titr" pitchFamily="2" charset="-78"/>
              </a:rPr>
              <a:t>Atrial</a:t>
            </a:r>
            <a:endParaRPr lang="en-US" sz="2400" b="1" dirty="0">
              <a:cs typeface="B Titr" pitchFamily="2" charset="-78"/>
            </a:endParaRPr>
          </a:p>
        </p:txBody>
      </p:sp>
      <p:sp>
        <p:nvSpPr>
          <p:cNvPr id="3" name="Content Placeholder 2"/>
          <p:cNvSpPr>
            <a:spLocks noGrp="1"/>
          </p:cNvSpPr>
          <p:nvPr>
            <p:ph idx="1"/>
          </p:nvPr>
        </p:nvSpPr>
        <p:spPr/>
        <p:txBody>
          <a:bodyPr/>
          <a:lstStyle/>
          <a:p>
            <a:pPr algn="r" rtl="1">
              <a:buNone/>
            </a:pPr>
            <a:r>
              <a:rPr lang="fa-IR" sz="1800" b="1" dirty="0" smtClean="0">
                <a:cs typeface="B Compset" pitchFamily="2" charset="-78"/>
              </a:rPr>
              <a:t>درمان</a:t>
            </a:r>
          </a:p>
          <a:p>
            <a:pPr algn="r" rtl="1">
              <a:buNone/>
            </a:pPr>
            <a:r>
              <a:rPr lang="fa-IR" sz="1800" b="1" dirty="0" smtClean="0">
                <a:cs typeface="B Compset" pitchFamily="2" charset="-78"/>
              </a:rPr>
              <a:t>تحریک پاراسمپاتیک :</a:t>
            </a:r>
          </a:p>
          <a:p>
            <a:pPr algn="r" rtl="1"/>
            <a:r>
              <a:rPr lang="fa-IR" sz="1800" b="1" dirty="0" smtClean="0">
                <a:cs typeface="B Compset" pitchFamily="2" charset="-78"/>
              </a:rPr>
              <a:t>تحریک حلق به دلیل احتمال آسپیراسیون و استفراغ توصیه نمی شود.</a:t>
            </a:r>
          </a:p>
          <a:p>
            <a:pPr algn="r" rtl="1"/>
            <a:r>
              <a:rPr lang="fa-IR" sz="1800" b="1" dirty="0" smtClean="0">
                <a:cs typeface="B Compset" pitchFamily="2" charset="-78"/>
              </a:rPr>
              <a:t>مانوروالسالوار: یک انگشت را داخل دهان قرار داده و مقابل دهان بسته فوت کند.</a:t>
            </a:r>
          </a:p>
          <a:p>
            <a:pPr algn="r" rtl="1"/>
            <a:r>
              <a:rPr lang="fa-IR" sz="1800" b="1" dirty="0" smtClean="0">
                <a:cs typeface="B Compset" pitchFamily="2" charset="-78"/>
              </a:rPr>
              <a:t>گذاشتن کیسه یخ روی چشم ها </a:t>
            </a:r>
          </a:p>
          <a:p>
            <a:pPr algn="r" rtl="1"/>
            <a:r>
              <a:rPr lang="fa-IR" sz="1800" b="1" dirty="0" smtClean="0">
                <a:cs typeface="B Compset" pitchFamily="2" charset="-78"/>
              </a:rPr>
              <a:t>ماساژ کاروتید</a:t>
            </a:r>
          </a:p>
          <a:p>
            <a:pPr algn="r" rtl="1">
              <a:buNone/>
            </a:pPr>
            <a:endParaRPr lang="en-US" sz="1800" b="1" dirty="0">
              <a:cs typeface="B Compset" pitchFamily="2" charset="-78"/>
            </a:endParaRPr>
          </a:p>
        </p:txBody>
      </p:sp>
      <p:pic>
        <p:nvPicPr>
          <p:cNvPr id="4" name="Picture 3" descr="http://rpw.chem.ox.ac.uk/ECG%20etc/Mark%20Hammerschmidt%20-%20Arrythmia%20FAQ_files/fig10.gif"/>
          <p:cNvPicPr/>
          <p:nvPr/>
        </p:nvPicPr>
        <p:blipFill>
          <a:blip r:embed="rId2"/>
          <a:srcRect/>
          <a:stretch>
            <a:fillRect/>
          </a:stretch>
        </p:blipFill>
        <p:spPr bwMode="auto">
          <a:xfrm>
            <a:off x="1524000" y="3581400"/>
            <a:ext cx="3648075" cy="1152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smtClean="0">
                <a:cs typeface="B Titr" pitchFamily="2" charset="-78"/>
              </a:rPr>
              <a:t>الکتروکاردیوگرام</a:t>
            </a:r>
            <a:endParaRPr lang="en-US" sz="2400" dirty="0">
              <a:cs typeface="B Titr" pitchFamily="2" charset="-78"/>
            </a:endParaRPr>
          </a:p>
        </p:txBody>
      </p:sp>
      <p:sp>
        <p:nvSpPr>
          <p:cNvPr id="8" name="Content Placeholder 7"/>
          <p:cNvSpPr>
            <a:spLocks noGrp="1"/>
          </p:cNvSpPr>
          <p:nvPr>
            <p:ph idx="1"/>
          </p:nvPr>
        </p:nvSpPr>
        <p:spPr>
          <a:xfrm>
            <a:off x="457200" y="1752600"/>
            <a:ext cx="8229600" cy="4267200"/>
          </a:xfrm>
        </p:spPr>
        <p:txBody>
          <a:bodyPr/>
          <a:lstStyle/>
          <a:p>
            <a:pPr algn="just" rtl="1"/>
            <a:r>
              <a:rPr lang="fa-IR" sz="1800" b="1" dirty="0" smtClean="0">
                <a:cs typeface="B Compset" pitchFamily="2" charset="-78"/>
              </a:rPr>
              <a:t>دستگاه الکتروکاردیوگراف، این نمودار را برروی نوار کاغذیِ خط‌کشی‌شده‌ای که ویژۀ این کار است، به ‌طور پیوسته ضبط می‌کند. اطلاعاتی که روی الکتروکاردیوگرام ضبط می‌شود نشان‌دهندۀ امواج الکتریکی محرک قلب است. این امواج نمایشگر مراحل مختلف تحریکات قلبی هستند.</a:t>
            </a:r>
          </a:p>
          <a:p>
            <a:pPr algn="r" rtl="1"/>
            <a:endParaRPr lang="en-US" sz="1800" b="1" dirty="0" smtClean="0">
              <a:cs typeface="B Compset" pitchFamily="2" charset="-78"/>
            </a:endParaRPr>
          </a:p>
        </p:txBody>
      </p:sp>
      <p:pic>
        <p:nvPicPr>
          <p:cNvPr id="4" name="pasted-image.png"/>
          <p:cNvPicPr>
            <a:picLocks/>
          </p:cNvPicPr>
          <p:nvPr/>
        </p:nvPicPr>
        <p:blipFill>
          <a:blip r:embed="rId2">
            <a:extLst/>
          </a:blip>
          <a:stretch>
            <a:fillRect/>
          </a:stretch>
        </p:blipFill>
        <p:spPr bwMode="auto">
          <a:xfrm>
            <a:off x="2362200" y="2895600"/>
            <a:ext cx="4772025" cy="2286000"/>
          </a:xfrm>
          <a:prstGeom prst="rect">
            <a:avLst/>
          </a:prstGeom>
          <a:noFill/>
          <a:ln w="12700">
            <a:noFill/>
            <a:miter lim="4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smtClean="0">
                <a:cs typeface="B Titr" pitchFamily="2" charset="-78"/>
              </a:rPr>
              <a:t>تاکیکاردی حمله ای دهلیزی </a:t>
            </a:r>
            <a:r>
              <a:rPr lang="en-US" sz="2400" b="1" dirty="0" smtClean="0">
                <a:cs typeface="B Titr" pitchFamily="2" charset="-78"/>
              </a:rPr>
              <a:t>Tachycardia / PAT)</a:t>
            </a:r>
            <a:r>
              <a:rPr lang="fa-IR" sz="2400" b="1" dirty="0" smtClean="0">
                <a:cs typeface="B Titr" pitchFamily="2" charset="-78"/>
              </a:rPr>
              <a:t> </a:t>
            </a:r>
            <a:r>
              <a:rPr lang="en-US" sz="2400" b="1" dirty="0" smtClean="0">
                <a:cs typeface="B Titr" pitchFamily="2" charset="-78"/>
              </a:rPr>
              <a:t>(Paroxysmal </a:t>
            </a:r>
            <a:r>
              <a:rPr lang="en-US" sz="2400" b="1" dirty="0" err="1" smtClean="0">
                <a:cs typeface="B Titr" pitchFamily="2" charset="-78"/>
              </a:rPr>
              <a:t>Atrial</a:t>
            </a:r>
            <a:endParaRPr lang="en-US" sz="2400" dirty="0"/>
          </a:p>
        </p:txBody>
      </p:sp>
      <p:sp>
        <p:nvSpPr>
          <p:cNvPr id="3" name="Content Placeholder 2"/>
          <p:cNvSpPr>
            <a:spLocks noGrp="1"/>
          </p:cNvSpPr>
          <p:nvPr>
            <p:ph idx="1"/>
          </p:nvPr>
        </p:nvSpPr>
        <p:spPr>
          <a:xfrm>
            <a:off x="4953000" y="1600200"/>
            <a:ext cx="3733800" cy="4525963"/>
          </a:xfrm>
        </p:spPr>
        <p:txBody>
          <a:bodyPr/>
          <a:lstStyle/>
          <a:p>
            <a:pPr algn="r" rtl="1">
              <a:buNone/>
            </a:pPr>
            <a:r>
              <a:rPr lang="fa-IR" sz="1800" b="1" dirty="0" smtClean="0">
                <a:cs typeface="B Compset" pitchFamily="2" charset="-78"/>
              </a:rPr>
              <a:t>ماساژ کاروتید:</a:t>
            </a:r>
          </a:p>
          <a:p>
            <a:pPr algn="r" rtl="1">
              <a:buNone/>
            </a:pPr>
            <a:endParaRPr lang="fa-IR" sz="1800" b="1" dirty="0" smtClean="0">
              <a:cs typeface="B Compset" pitchFamily="2" charset="-78"/>
            </a:endParaRPr>
          </a:p>
          <a:p>
            <a:pPr algn="just" rtl="1"/>
            <a:r>
              <a:rPr lang="fa-IR" sz="1800" b="1" dirty="0" smtClean="0">
                <a:cs typeface="B Compset" pitchFamily="2" charset="-78"/>
              </a:rPr>
              <a:t>حتماً یکطرفه و با کنترل نبض صورت پذیرد.</a:t>
            </a:r>
          </a:p>
          <a:p>
            <a:pPr algn="just" rtl="1"/>
            <a:r>
              <a:rPr lang="fa-IR" sz="1800" b="1" dirty="0" smtClean="0">
                <a:cs typeface="B Compset" pitchFamily="2" charset="-78"/>
              </a:rPr>
              <a:t>در سن بالا احتیاط شود.</a:t>
            </a:r>
          </a:p>
          <a:p>
            <a:pPr algn="just" rtl="1"/>
            <a:r>
              <a:rPr lang="fa-IR" sz="1800" b="1" dirty="0" smtClean="0">
                <a:cs typeface="B Compset" pitchFamily="2" charset="-78"/>
              </a:rPr>
              <a:t> قبل از انجام ماساژ با گوشی محل سینوس سمع شود در صورت شنیدن صدای بروئی با شک به پلاک آترومی در محل، انجام نشود.</a:t>
            </a:r>
          </a:p>
          <a:p>
            <a:pPr algn="just" rtl="1"/>
            <a:r>
              <a:rPr lang="fa-IR" sz="1800" b="1" dirty="0" smtClean="0">
                <a:cs typeface="B Compset" pitchFamily="2" charset="-78"/>
              </a:rPr>
              <a:t>در بیماران با سابقه جراحی کاروتید و یا دارای استنت انجام نشود.</a:t>
            </a:r>
            <a:endParaRPr lang="en-US" sz="1800" b="1" dirty="0">
              <a:cs typeface="B Compset" pitchFamily="2" charset="-78"/>
            </a:endParaRPr>
          </a:p>
        </p:txBody>
      </p:sp>
      <p:pic>
        <p:nvPicPr>
          <p:cNvPr id="4" name="Picture 3" descr="http://tophealthnews.net/wp-content/uploads/2016/02/Beat-Your-Blood-Pressure-Using-The-Carotid-Sinus-Massage-Technique.jpg"/>
          <p:cNvPicPr/>
          <p:nvPr/>
        </p:nvPicPr>
        <p:blipFill>
          <a:blip r:embed="rId2"/>
          <a:srcRect/>
          <a:stretch>
            <a:fillRect/>
          </a:stretch>
        </p:blipFill>
        <p:spPr bwMode="auto">
          <a:xfrm>
            <a:off x="457200" y="1981200"/>
            <a:ext cx="4114800"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smtClean="0">
                <a:cs typeface="B Titr" pitchFamily="2" charset="-78"/>
              </a:rPr>
              <a:t>تاکیکاردی حمله ای دهلیزی </a:t>
            </a:r>
            <a:r>
              <a:rPr lang="en-US" sz="2400" b="1" dirty="0" smtClean="0">
                <a:cs typeface="B Titr" pitchFamily="2" charset="-78"/>
              </a:rPr>
              <a:t>Tachycardia / PAT)</a:t>
            </a:r>
            <a:r>
              <a:rPr lang="fa-IR" sz="2400" b="1" dirty="0" smtClean="0">
                <a:cs typeface="B Titr" pitchFamily="2" charset="-78"/>
              </a:rPr>
              <a:t> </a:t>
            </a:r>
            <a:r>
              <a:rPr lang="en-US" sz="2400" b="1" dirty="0" smtClean="0">
                <a:cs typeface="B Titr" pitchFamily="2" charset="-78"/>
              </a:rPr>
              <a:t>(Paroxysmal </a:t>
            </a:r>
            <a:r>
              <a:rPr lang="en-US" sz="2400" b="1" dirty="0" err="1" smtClean="0">
                <a:cs typeface="B Titr" pitchFamily="2" charset="-78"/>
              </a:rPr>
              <a:t>Atrial</a:t>
            </a:r>
            <a:endParaRPr lang="en-US" sz="2400" dirty="0"/>
          </a:p>
        </p:txBody>
      </p:sp>
      <p:sp>
        <p:nvSpPr>
          <p:cNvPr id="3" name="Content Placeholder 2"/>
          <p:cNvSpPr>
            <a:spLocks noGrp="1"/>
          </p:cNvSpPr>
          <p:nvPr>
            <p:ph idx="1"/>
          </p:nvPr>
        </p:nvSpPr>
        <p:spPr/>
        <p:txBody>
          <a:bodyPr/>
          <a:lstStyle/>
          <a:p>
            <a:pPr algn="r" rtl="1">
              <a:buNone/>
            </a:pPr>
            <a:r>
              <a:rPr lang="fa-IR" sz="1800" b="1" dirty="0" smtClean="0">
                <a:cs typeface="B Compset" pitchFamily="2" charset="-78"/>
              </a:rPr>
              <a:t>درمان دارویی:</a:t>
            </a:r>
          </a:p>
          <a:p>
            <a:pPr algn="r" rtl="1">
              <a:buNone/>
            </a:pPr>
            <a:r>
              <a:rPr lang="fa-IR" sz="1800" b="1" dirty="0" smtClean="0">
                <a:cs typeface="B Compset" pitchFamily="2" charset="-78"/>
              </a:rPr>
              <a:t>آدنوزین، وراپامیل، آمیودارون و غیره درمان بیمارستانی می باشد. </a:t>
            </a:r>
          </a:p>
          <a:p>
            <a:pPr algn="r" rtl="1">
              <a:buNone/>
            </a:pPr>
            <a:r>
              <a:rPr lang="fa-IR" sz="1800" b="1" dirty="0" smtClean="0">
                <a:cs typeface="B Compset" pitchFamily="2" charset="-78"/>
              </a:rPr>
              <a:t>در بعضی از کشورها آدنوزین در درمان پیش بیمارستانی استفاده می شود.</a:t>
            </a:r>
          </a:p>
          <a:p>
            <a:pPr algn="ctr" rtl="1">
              <a:buNone/>
            </a:pPr>
            <a:endParaRPr lang="fa-IR" sz="1800" b="1" dirty="0" smtClean="0">
              <a:cs typeface="B Compset" pitchFamily="2" charset="-78"/>
            </a:endParaRPr>
          </a:p>
          <a:p>
            <a:pPr algn="ctr" rtl="1">
              <a:buNone/>
            </a:pPr>
            <a:endParaRPr lang="fa-IR" sz="1800" b="1" dirty="0" smtClean="0">
              <a:cs typeface="B Compset" pitchFamily="2" charset="-78"/>
            </a:endParaRPr>
          </a:p>
          <a:p>
            <a:pPr algn="ctr" rtl="1">
              <a:buNone/>
            </a:pPr>
            <a:endParaRPr lang="fa-IR" sz="1800" b="1" dirty="0" smtClean="0">
              <a:cs typeface="B Compset" pitchFamily="2" charset="-78"/>
            </a:endParaRPr>
          </a:p>
        </p:txBody>
      </p:sp>
      <p:sp>
        <p:nvSpPr>
          <p:cNvPr id="8" name="Flowchart: Predefined Process 7"/>
          <p:cNvSpPr/>
          <p:nvPr/>
        </p:nvSpPr>
        <p:spPr>
          <a:xfrm>
            <a:off x="990600" y="3048000"/>
            <a:ext cx="7467600" cy="1447800"/>
          </a:xfrm>
          <a:prstGeom prst="flowChartPredefinedProcess">
            <a:avLst/>
          </a:prstGeom>
        </p:spPr>
        <p:style>
          <a:lnRef idx="1">
            <a:schemeClr val="accent5"/>
          </a:lnRef>
          <a:fillRef idx="2">
            <a:schemeClr val="accent5"/>
          </a:fillRef>
          <a:effectRef idx="1">
            <a:schemeClr val="accent5"/>
          </a:effectRef>
          <a:fontRef idx="minor">
            <a:schemeClr val="dk1"/>
          </a:fontRef>
        </p:style>
        <p:txBody>
          <a:bodyPr rtlCol="0" anchor="ctr"/>
          <a:lstStyle/>
          <a:p>
            <a:pPr algn="ctr" rtl="1">
              <a:buNone/>
            </a:pPr>
            <a:r>
              <a:rPr lang="fa-IR" sz="2000" b="1" dirty="0" smtClean="0">
                <a:cs typeface="B Compset" pitchFamily="2" charset="-78"/>
              </a:rPr>
              <a:t>*در بیماران با ریت بیشتر از 200 با شک </a:t>
            </a:r>
            <a:r>
              <a:rPr lang="en-US" sz="2000" b="1" dirty="0" smtClean="0">
                <a:cs typeface="B Compset" pitchFamily="2" charset="-78"/>
              </a:rPr>
              <a:t>WPW</a:t>
            </a:r>
            <a:r>
              <a:rPr lang="fa-IR" sz="2000" b="1" dirty="0" smtClean="0">
                <a:cs typeface="B Compset" pitchFamily="2" charset="-78"/>
              </a:rPr>
              <a:t> از اقدامات درمانی دارویی و غیردارویی خودداری شود*</a:t>
            </a:r>
            <a:endParaRPr lang="en-US" sz="2000" b="1" dirty="0" smtClean="0">
              <a:cs typeface="B Compset" pitchFamily="2" charset="-78"/>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smtClean="0">
                <a:cs typeface="B Titr" pitchFamily="2" charset="-78"/>
              </a:rPr>
              <a:t>سندرم ولف پارکینسون وایت </a:t>
            </a:r>
            <a:r>
              <a:rPr lang="en-US" sz="2400" b="1" dirty="0" smtClean="0">
                <a:cs typeface="B Titr" pitchFamily="2" charset="-78"/>
              </a:rPr>
              <a:t>(WPW)</a:t>
            </a:r>
            <a:endParaRPr lang="en-US" sz="2400" dirty="0"/>
          </a:p>
        </p:txBody>
      </p:sp>
      <p:pic>
        <p:nvPicPr>
          <p:cNvPr id="4" name="Content Placeholder 3" descr="http://images.slideplayer.com/9/2558725/slides/slide_15.jpg"/>
          <p:cNvPicPr>
            <a:picLocks noGrp="1"/>
          </p:cNvPicPr>
          <p:nvPr>
            <p:ph idx="1"/>
          </p:nvPr>
        </p:nvPicPr>
        <p:blipFill>
          <a:blip r:embed="rId2"/>
          <a:srcRect/>
          <a:stretch>
            <a:fillRect/>
          </a:stretch>
        </p:blipFill>
        <p:spPr bwMode="auto">
          <a:xfrm>
            <a:off x="381000" y="1295400"/>
            <a:ext cx="830580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smtClean="0">
                <a:cs typeface="B Titr" pitchFamily="2" charset="-78"/>
              </a:rPr>
              <a:t>سندرم ولف پارکینسون وایت </a:t>
            </a:r>
            <a:r>
              <a:rPr lang="en-US" sz="2400" b="1" dirty="0" smtClean="0">
                <a:cs typeface="B Titr" pitchFamily="2" charset="-78"/>
              </a:rPr>
              <a:t>(WPW)</a:t>
            </a:r>
            <a:endParaRPr lang="en-US" sz="2400" b="1" dirty="0">
              <a:cs typeface="B Titr" pitchFamily="2" charset="-78"/>
            </a:endParaRPr>
          </a:p>
        </p:txBody>
      </p:sp>
      <p:sp>
        <p:nvSpPr>
          <p:cNvPr id="3" name="Content Placeholder 2"/>
          <p:cNvSpPr>
            <a:spLocks noGrp="1"/>
          </p:cNvSpPr>
          <p:nvPr>
            <p:ph idx="1"/>
          </p:nvPr>
        </p:nvSpPr>
        <p:spPr/>
        <p:txBody>
          <a:bodyPr/>
          <a:lstStyle/>
          <a:p>
            <a:pPr algn="just" rtl="1"/>
            <a:r>
              <a:rPr lang="fa-IR" sz="1800" b="1" dirty="0" smtClean="0">
                <a:cs typeface="B Compset" pitchFamily="2" charset="-78"/>
              </a:rPr>
              <a:t>در بعضی از افراد </a:t>
            </a:r>
            <a:r>
              <a:rPr lang="en-US" sz="1800" b="1" dirty="0" smtClean="0">
                <a:cs typeface="B Compset" pitchFamily="2" charset="-78"/>
              </a:rPr>
              <a:t>SAN</a:t>
            </a:r>
            <a:r>
              <a:rPr lang="fa-IR" sz="1800" b="1" dirty="0" smtClean="0">
                <a:cs typeface="B Compset" pitchFamily="2" charset="-78"/>
              </a:rPr>
              <a:t> ایمپالس می فرستد و این ایمپالس هم از </a:t>
            </a:r>
            <a:r>
              <a:rPr lang="en-US" sz="1800" b="1" dirty="0" smtClean="0">
                <a:cs typeface="B Compset" pitchFamily="2" charset="-78"/>
              </a:rPr>
              <a:t>AVN</a:t>
            </a:r>
            <a:r>
              <a:rPr lang="fa-IR" sz="1800" b="1" dirty="0" smtClean="0">
                <a:cs typeface="B Compset" pitchFamily="2" charset="-78"/>
              </a:rPr>
              <a:t> عبور میکند و راه طبیعی را طی می کند و هم از طریق راه فرعی بدون گذشتن از </a:t>
            </a:r>
            <a:r>
              <a:rPr lang="en-US" sz="1800" b="1" dirty="0" smtClean="0">
                <a:cs typeface="B Compset" pitchFamily="2" charset="-78"/>
              </a:rPr>
              <a:t>AVN</a:t>
            </a:r>
            <a:r>
              <a:rPr lang="fa-IR" sz="1800" b="1" dirty="0" smtClean="0">
                <a:cs typeface="B Compset" pitchFamily="2" charset="-78"/>
              </a:rPr>
              <a:t> به بطن می رسد. </a:t>
            </a:r>
          </a:p>
          <a:p>
            <a:pPr algn="just" rtl="1"/>
            <a:endParaRPr lang="fa-IR" sz="1800" b="1" dirty="0" smtClean="0">
              <a:cs typeface="B Compset" pitchFamily="2" charset="-78"/>
            </a:endParaRPr>
          </a:p>
          <a:p>
            <a:pPr algn="just" rtl="1"/>
            <a:r>
              <a:rPr lang="fa-IR" sz="1800" b="1" dirty="0" smtClean="0">
                <a:cs typeface="B Compset" pitchFamily="2" charset="-78"/>
              </a:rPr>
              <a:t>بخاطر وجود این راه فرعی، درحالیکه موج </a:t>
            </a:r>
            <a:r>
              <a:rPr lang="en-US" sz="1800" b="1" dirty="0" smtClean="0">
                <a:cs typeface="B Compset" pitchFamily="2" charset="-78"/>
              </a:rPr>
              <a:t>P</a:t>
            </a:r>
            <a:r>
              <a:rPr lang="fa-IR" sz="1800" b="1" dirty="0" smtClean="0">
                <a:cs typeface="B Compset" pitchFamily="2" charset="-78"/>
              </a:rPr>
              <a:t> طبیعی است، </a:t>
            </a:r>
            <a:r>
              <a:rPr lang="en-US" sz="1800" b="1" dirty="0" smtClean="0">
                <a:cs typeface="B Compset" pitchFamily="2" charset="-78"/>
              </a:rPr>
              <a:t>P-R</a:t>
            </a:r>
            <a:r>
              <a:rPr lang="fa-IR" sz="1800" b="1" dirty="0" smtClean="0">
                <a:cs typeface="B Compset" pitchFamily="2" charset="-78"/>
              </a:rPr>
              <a:t> کوتاه می شود چون مکثی در </a:t>
            </a:r>
            <a:r>
              <a:rPr lang="en-US" sz="1800" b="1" dirty="0" smtClean="0">
                <a:cs typeface="B Compset" pitchFamily="2" charset="-78"/>
              </a:rPr>
              <a:t>AVN</a:t>
            </a:r>
            <a:r>
              <a:rPr lang="fa-IR" sz="1800" b="1" dirty="0" smtClean="0">
                <a:cs typeface="B Compset" pitchFamily="2" charset="-78"/>
              </a:rPr>
              <a:t> نداریم.</a:t>
            </a:r>
          </a:p>
          <a:p>
            <a:pPr algn="just" rtl="1"/>
            <a:endParaRPr lang="fa-IR" sz="1800" b="1" dirty="0" smtClean="0">
              <a:cs typeface="B Compset" pitchFamily="2" charset="-78"/>
            </a:endParaRPr>
          </a:p>
          <a:p>
            <a:pPr algn="just" rtl="1"/>
            <a:r>
              <a:rPr lang="fa-IR" sz="1800" b="1" dirty="0" smtClean="0">
                <a:cs typeface="B Compset" pitchFamily="2" charset="-78"/>
              </a:rPr>
              <a:t>کمپلکس </a:t>
            </a:r>
            <a:r>
              <a:rPr lang="en-US" sz="1800" b="1" dirty="0" smtClean="0">
                <a:cs typeface="B Compset" pitchFamily="2" charset="-78"/>
              </a:rPr>
              <a:t>QRS</a:t>
            </a:r>
            <a:r>
              <a:rPr lang="fa-IR" sz="1800" b="1" dirty="0" smtClean="0">
                <a:cs typeface="B Compset" pitchFamily="2" charset="-78"/>
              </a:rPr>
              <a:t> بصورت پهن تشکیل می شود زیرا این راه فرعی بطن را سلول به سلول تحریک می کند.</a:t>
            </a:r>
          </a:p>
          <a:p>
            <a:pPr algn="just" rtl="1"/>
            <a:endParaRPr lang="fa-IR" sz="1800" b="1" dirty="0" smtClean="0">
              <a:cs typeface="B Compset" pitchFamily="2" charset="-78"/>
            </a:endParaRPr>
          </a:p>
          <a:p>
            <a:pPr algn="just" rtl="1"/>
            <a:r>
              <a:rPr lang="fa-IR" sz="1800" b="1" dirty="0" smtClean="0">
                <a:cs typeface="B Compset" pitchFamily="2" charset="-78"/>
              </a:rPr>
              <a:t>همچنین در شروع کمپلکس </a:t>
            </a:r>
            <a:r>
              <a:rPr lang="en-US" sz="1800" b="1" dirty="0" smtClean="0">
                <a:cs typeface="B Compset" pitchFamily="2" charset="-78"/>
              </a:rPr>
              <a:t>QRS</a:t>
            </a:r>
            <a:r>
              <a:rPr lang="fa-IR" sz="1800" b="1" dirty="0" smtClean="0">
                <a:cs typeface="B Compset" pitchFamily="2" charset="-78"/>
              </a:rPr>
              <a:t> یک موج دلتا </a:t>
            </a:r>
            <a:r>
              <a:rPr lang="el-GR" sz="1800" b="1" dirty="0" smtClean="0">
                <a:latin typeface="Verdana"/>
                <a:cs typeface="B Compset" pitchFamily="2" charset="-78"/>
              </a:rPr>
              <a:t>Δ</a:t>
            </a:r>
            <a:r>
              <a:rPr lang="fa-IR" sz="1800" b="1" dirty="0" smtClean="0">
                <a:latin typeface="Verdana"/>
                <a:cs typeface="B Compset" pitchFamily="2" charset="-78"/>
              </a:rPr>
              <a:t> بوجود می آید.</a:t>
            </a:r>
          </a:p>
          <a:p>
            <a:pPr algn="just" rtl="1"/>
            <a:endParaRPr lang="fa-IR" sz="1800" b="1" dirty="0" smtClean="0">
              <a:latin typeface="Verdana"/>
              <a:cs typeface="B Compset" pitchFamily="2" charset="-78"/>
            </a:endParaRPr>
          </a:p>
          <a:p>
            <a:pPr algn="just" rtl="1"/>
            <a:r>
              <a:rPr lang="fa-IR" sz="1800" b="1" dirty="0" smtClean="0">
                <a:latin typeface="Verdana"/>
                <a:cs typeface="B Compset" pitchFamily="2" charset="-78"/>
              </a:rPr>
              <a:t>این سندرم در جوانانیکه بمیزان زیاد </a:t>
            </a:r>
            <a:r>
              <a:rPr lang="en-US" sz="1800" b="1" dirty="0" smtClean="0">
                <a:latin typeface="Verdana"/>
                <a:cs typeface="B Compset" pitchFamily="2" charset="-78"/>
              </a:rPr>
              <a:t>PAT</a:t>
            </a:r>
            <a:r>
              <a:rPr lang="fa-IR" sz="1800" b="1" dirty="0" smtClean="0">
                <a:latin typeface="Verdana"/>
                <a:cs typeface="B Compset" pitchFamily="2" charset="-78"/>
              </a:rPr>
              <a:t> می کنند ایجاد می شود.</a:t>
            </a:r>
          </a:p>
          <a:p>
            <a:pPr algn="just" rtl="1"/>
            <a:endParaRPr lang="fa-IR" sz="1800" b="1" dirty="0" smtClean="0">
              <a:latin typeface="Verdana"/>
              <a:cs typeface="B Compset" pitchFamily="2" charset="-78"/>
            </a:endParaRPr>
          </a:p>
          <a:p>
            <a:pPr algn="just" rtl="1"/>
            <a:r>
              <a:rPr lang="fa-IR" sz="1800" b="1" dirty="0" smtClean="0">
                <a:latin typeface="Verdana"/>
                <a:cs typeface="B Compset" pitchFamily="2" charset="-78"/>
              </a:rPr>
              <a:t>گاهی همراه با</a:t>
            </a:r>
            <a:r>
              <a:rPr lang="en-US" sz="1800" b="1" dirty="0" smtClean="0">
                <a:latin typeface="Verdana"/>
                <a:cs typeface="B Compset" pitchFamily="2" charset="-78"/>
              </a:rPr>
              <a:t>ST-Depression </a:t>
            </a:r>
            <a:r>
              <a:rPr lang="fa-IR" sz="1800" b="1" dirty="0" smtClean="0">
                <a:latin typeface="Verdana"/>
                <a:cs typeface="B Compset" pitchFamily="2" charset="-78"/>
              </a:rPr>
              <a:t> و </a:t>
            </a:r>
            <a:r>
              <a:rPr lang="en-US" sz="1800" b="1" dirty="0" smtClean="0">
                <a:latin typeface="Verdana"/>
                <a:cs typeface="B Compset" pitchFamily="2" charset="-78"/>
              </a:rPr>
              <a:t> T inverted</a:t>
            </a:r>
            <a:r>
              <a:rPr lang="fa-IR" sz="1800" b="1" dirty="0" smtClean="0">
                <a:latin typeface="Verdana"/>
                <a:cs typeface="B Compset" pitchFamily="2" charset="-78"/>
              </a:rPr>
              <a:t> می باشد.</a:t>
            </a:r>
            <a:endParaRPr lang="en-US" sz="1800" b="1" dirty="0">
              <a:cs typeface="B Compset" pitchFamily="2" charset="-78"/>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smtClean="0">
                <a:cs typeface="B Titr" pitchFamily="2" charset="-78"/>
              </a:rPr>
              <a:t>سندرم ولف پارکینسون وایت </a:t>
            </a:r>
            <a:r>
              <a:rPr lang="en-US" sz="2400" b="1" dirty="0" smtClean="0">
                <a:cs typeface="B Titr" pitchFamily="2" charset="-78"/>
              </a:rPr>
              <a:t>(WPW)</a:t>
            </a:r>
            <a:endParaRPr lang="en-US" sz="2400" b="1" dirty="0">
              <a:cs typeface="B Titr" pitchFamily="2" charset="-78"/>
            </a:endParaRPr>
          </a:p>
        </p:txBody>
      </p:sp>
      <p:pic>
        <p:nvPicPr>
          <p:cNvPr id="4" name="Content Placeholder 3" descr="https://lh4.googleusercontent.com/iEt9VXbfbLjSHdHHOjl1El1QvVXtAV5lh8T3Gb7-8bcGIANMmuSUgtacbESYT-CHVuqam7TGzO8T9pE8a0xgNKSUUNb4WmXsTmi4fKJJWL8KALcN4Ok9hLchhw"/>
          <p:cNvPicPr>
            <a:picLocks noGrp="1"/>
          </p:cNvPicPr>
          <p:nvPr>
            <p:ph idx="1"/>
          </p:nvPr>
        </p:nvPicPr>
        <p:blipFill>
          <a:blip r:embed="rId2"/>
          <a:srcRect/>
          <a:stretch>
            <a:fillRect/>
          </a:stretch>
        </p:blipFill>
        <p:spPr bwMode="auto">
          <a:xfrm>
            <a:off x="685800" y="1600200"/>
            <a:ext cx="7696200"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smtClean="0">
                <a:cs typeface="B Titr" pitchFamily="2" charset="-78"/>
              </a:rPr>
              <a:t>سندرم ولف پارکینسون وایت </a:t>
            </a:r>
            <a:r>
              <a:rPr lang="en-US" sz="2400" b="1" dirty="0" smtClean="0">
                <a:cs typeface="B Titr" pitchFamily="2" charset="-78"/>
              </a:rPr>
              <a:t>(WPW)</a:t>
            </a:r>
            <a:endParaRPr lang="en-US" sz="2400" b="1" dirty="0">
              <a:cs typeface="B Titr" pitchFamily="2" charset="-78"/>
            </a:endParaRPr>
          </a:p>
        </p:txBody>
      </p:sp>
      <p:sp>
        <p:nvSpPr>
          <p:cNvPr id="3" name="Content Placeholder 2"/>
          <p:cNvSpPr>
            <a:spLocks noGrp="1"/>
          </p:cNvSpPr>
          <p:nvPr>
            <p:ph idx="1"/>
          </p:nvPr>
        </p:nvSpPr>
        <p:spPr/>
        <p:txBody>
          <a:bodyPr/>
          <a:lstStyle/>
          <a:p>
            <a:pPr algn="just" rtl="1">
              <a:buNone/>
            </a:pPr>
            <a:r>
              <a:rPr lang="fa-IR" sz="1800" b="1" dirty="0" smtClean="0">
                <a:cs typeface="B Compset" pitchFamily="2" charset="-78"/>
              </a:rPr>
              <a:t>سندرم </a:t>
            </a:r>
            <a:r>
              <a:rPr lang="en-US" sz="1800" b="1" dirty="0" smtClean="0">
                <a:cs typeface="B Compset" pitchFamily="2" charset="-78"/>
              </a:rPr>
              <a:t>WPW</a:t>
            </a:r>
            <a:r>
              <a:rPr lang="fa-IR" sz="1800" b="1" dirty="0" smtClean="0">
                <a:cs typeface="B Compset" pitchFamily="2" charset="-78"/>
              </a:rPr>
              <a:t> حائز اهمیت فراوانی است، چون فردی که این مسیر هدایتی کمکی را دارد می تواند با سه مکانیسم دچار تاکیکاردی حمله ای گردد:</a:t>
            </a:r>
          </a:p>
          <a:p>
            <a:pPr algn="just" rtl="1">
              <a:buNone/>
            </a:pPr>
            <a:endParaRPr lang="fa-IR" sz="1800" b="1" dirty="0" smtClean="0">
              <a:cs typeface="B Compset" pitchFamily="2" charset="-78"/>
            </a:endParaRPr>
          </a:p>
          <a:p>
            <a:pPr algn="just" rtl="1"/>
            <a:r>
              <a:rPr lang="fa-IR" sz="1800" b="1" dirty="0" smtClean="0">
                <a:cs typeface="B Compset" pitchFamily="2" charset="-78"/>
              </a:rPr>
              <a:t>ورود مجدد: دپولاریزاسیون بطنی ممکن است سریعاً دهلیزها را از طریق مسیر هدایتی کمکی بصورت روبه عقب تحریک نماید.</a:t>
            </a:r>
          </a:p>
          <a:p>
            <a:pPr algn="just" rtl="1"/>
            <a:endParaRPr lang="fa-IR" sz="1800" b="1" dirty="0" smtClean="0">
              <a:cs typeface="B Compset" pitchFamily="2" charset="-78"/>
            </a:endParaRPr>
          </a:p>
          <a:p>
            <a:pPr algn="just" rtl="1"/>
            <a:r>
              <a:rPr lang="fa-IR" sz="1800" b="1" dirty="0" smtClean="0">
                <a:cs typeface="B Compset" pitchFamily="2" charset="-78"/>
              </a:rPr>
              <a:t>هدایت سریع: از طریق این مسیر کمکی سرعتهای زیاد بطنی را باعث می شود.</a:t>
            </a:r>
          </a:p>
          <a:p>
            <a:pPr algn="just" rtl="1"/>
            <a:endParaRPr lang="fa-IR" sz="1800" b="1" dirty="0" smtClean="0">
              <a:cs typeface="B Compset" pitchFamily="2" charset="-78"/>
            </a:endParaRPr>
          </a:p>
          <a:p>
            <a:pPr algn="just" rtl="1"/>
            <a:r>
              <a:rPr lang="fa-IR" sz="1800" b="1" dirty="0" smtClean="0">
                <a:cs typeface="B Compset" pitchFamily="2" charset="-78"/>
              </a:rPr>
              <a:t>برخی از دسته های کنژ واجد کانونهای خودکاری هستند می توانند باعث ایجاد تاکی کاردی حمله ای گردند.</a:t>
            </a:r>
          </a:p>
          <a:p>
            <a:pPr algn="just" rtl="1">
              <a:buNone/>
            </a:pPr>
            <a:endParaRPr lang="en-US" sz="1800" b="1" dirty="0">
              <a:cs typeface="B Compset" pitchFamily="2" charset="-78"/>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smtClean="0">
                <a:cs typeface="B Titr" pitchFamily="2" charset="-78"/>
              </a:rPr>
              <a:t>سندرم ولف پارکینسون وایت </a:t>
            </a:r>
            <a:r>
              <a:rPr lang="en-US" sz="2400" b="1" dirty="0" smtClean="0">
                <a:cs typeface="B Titr" pitchFamily="2" charset="-78"/>
              </a:rPr>
              <a:t>(WPW)</a:t>
            </a:r>
            <a:endParaRPr lang="en-US" sz="2400" b="1" dirty="0">
              <a:cs typeface="B Titr" pitchFamily="2" charset="-78"/>
            </a:endParaRPr>
          </a:p>
        </p:txBody>
      </p:sp>
      <p:sp>
        <p:nvSpPr>
          <p:cNvPr id="3" name="Content Placeholder 2"/>
          <p:cNvSpPr>
            <a:spLocks noGrp="1"/>
          </p:cNvSpPr>
          <p:nvPr>
            <p:ph idx="1"/>
          </p:nvPr>
        </p:nvSpPr>
        <p:spPr/>
        <p:txBody>
          <a:bodyPr/>
          <a:lstStyle/>
          <a:p>
            <a:pPr algn="just" rtl="1">
              <a:buNone/>
            </a:pPr>
            <a:r>
              <a:rPr lang="fa-IR" sz="1800" b="1" dirty="0" smtClean="0">
                <a:cs typeface="B Compset" pitchFamily="2" charset="-78"/>
              </a:rPr>
              <a:t>درمان:</a:t>
            </a:r>
          </a:p>
          <a:p>
            <a:pPr algn="just" rtl="1">
              <a:buNone/>
            </a:pPr>
            <a:endParaRPr lang="fa-IR" sz="1800" b="1" dirty="0" smtClean="0">
              <a:cs typeface="B Compset" pitchFamily="2" charset="-78"/>
            </a:endParaRPr>
          </a:p>
          <a:p>
            <a:pPr algn="just" rtl="1"/>
            <a:r>
              <a:rPr lang="fa-IR" sz="1800" b="1" dirty="0" smtClean="0">
                <a:cs typeface="B Compset" pitchFamily="2" charset="-78"/>
              </a:rPr>
              <a:t>در صورت مشکل ساز بودن می توان با عمل جراحی راه هدایت فرعی را قطع کرد.</a:t>
            </a:r>
            <a:endParaRPr lang="en-US" sz="1800" b="1" dirty="0">
              <a:cs typeface="B Compset" pitchFamily="2" charset="-78"/>
            </a:endParaRPr>
          </a:p>
        </p:txBody>
      </p:sp>
      <p:pic>
        <p:nvPicPr>
          <p:cNvPr id="4" name="Picture 3" descr="http://the-medical-dictionary.com/pics/Wolff_Parkinson_White_Syndrome_1.PNG"/>
          <p:cNvPicPr/>
          <p:nvPr/>
        </p:nvPicPr>
        <p:blipFill>
          <a:blip r:embed="rId2"/>
          <a:srcRect/>
          <a:stretch>
            <a:fillRect/>
          </a:stretch>
        </p:blipFill>
        <p:spPr bwMode="auto">
          <a:xfrm>
            <a:off x="2971800" y="3200400"/>
            <a:ext cx="3352800" cy="1704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smtClean="0">
                <a:cs typeface="B Titr" pitchFamily="2" charset="-78"/>
              </a:rPr>
              <a:t>فلوتر دهلیزی </a:t>
            </a:r>
            <a:r>
              <a:rPr lang="en-US" sz="2400" b="1" dirty="0" smtClean="0">
                <a:cs typeface="B Titr" pitchFamily="2" charset="-78"/>
              </a:rPr>
              <a:t>(</a:t>
            </a:r>
            <a:r>
              <a:rPr lang="en-US" sz="2400" b="1" dirty="0" err="1" smtClean="0">
                <a:cs typeface="B Titr" pitchFamily="2" charset="-78"/>
              </a:rPr>
              <a:t>Atrial</a:t>
            </a:r>
            <a:r>
              <a:rPr lang="en-US" sz="2400" b="1" dirty="0" smtClean="0">
                <a:cs typeface="B Titr" pitchFamily="2" charset="-78"/>
              </a:rPr>
              <a:t> Flutter)</a:t>
            </a:r>
            <a:endParaRPr lang="en-US" sz="2400" b="1" dirty="0">
              <a:cs typeface="B Titr" pitchFamily="2" charset="-78"/>
            </a:endParaRPr>
          </a:p>
        </p:txBody>
      </p:sp>
      <p:sp>
        <p:nvSpPr>
          <p:cNvPr id="3" name="Content Placeholder 2"/>
          <p:cNvSpPr>
            <a:spLocks noGrp="1"/>
          </p:cNvSpPr>
          <p:nvPr>
            <p:ph idx="1"/>
          </p:nvPr>
        </p:nvSpPr>
        <p:spPr/>
        <p:txBody>
          <a:bodyPr/>
          <a:lstStyle/>
          <a:p>
            <a:pPr marL="271145" lvl="0" indent="-271145" algn="r" defTabSz="356362" rtl="1">
              <a:spcBef>
                <a:spcPts val="2500"/>
              </a:spcBef>
              <a:defRPr sz="1800"/>
            </a:pPr>
            <a:r>
              <a:rPr lang="fa-IR" b="1" dirty="0" smtClean="0">
                <a:cs typeface="B Compset" pitchFamily="2" charset="-78"/>
              </a:rPr>
              <a:t>در این بی‌نظمی یک کانون نابجای دهلیزی با سرعتی در حدود 300 بار در دقیقه اقدام به فرستادن ایمپالس به گره </a:t>
            </a:r>
            <a:r>
              <a:rPr lang="en-US" b="1" dirty="0" smtClean="0">
                <a:cs typeface="B Compset" pitchFamily="2" charset="-78"/>
              </a:rPr>
              <a:t>AV </a:t>
            </a:r>
            <a:r>
              <a:rPr lang="fa-IR" b="1" dirty="0" smtClean="0">
                <a:cs typeface="B Compset" pitchFamily="2" charset="-78"/>
              </a:rPr>
              <a:t>می‌کند (بمباران گره </a:t>
            </a:r>
            <a:r>
              <a:rPr lang="en-US" b="1" dirty="0" smtClean="0">
                <a:cs typeface="B Compset" pitchFamily="2" charset="-78"/>
              </a:rPr>
              <a:t>(AV</a:t>
            </a:r>
            <a:r>
              <a:rPr lang="fa-IR" b="1" dirty="0" smtClean="0">
                <a:cs typeface="B Compset" pitchFamily="2" charset="-78"/>
              </a:rPr>
              <a:t>.</a:t>
            </a:r>
          </a:p>
          <a:p>
            <a:pPr marL="271145" lvl="0" indent="-271145" algn="r" defTabSz="356362" rtl="1">
              <a:spcBef>
                <a:spcPts val="2500"/>
              </a:spcBef>
              <a:defRPr sz="1800"/>
            </a:pPr>
            <a:r>
              <a:rPr lang="fa-IR" b="1" dirty="0" smtClean="0">
                <a:cs typeface="B Compset" pitchFamily="2" charset="-78"/>
              </a:rPr>
              <a:t> اما چون گره </a:t>
            </a:r>
            <a:r>
              <a:rPr lang="en-US" b="1" dirty="0" smtClean="0">
                <a:cs typeface="B Compset" pitchFamily="2" charset="-78"/>
              </a:rPr>
              <a:t>AV </a:t>
            </a:r>
            <a:r>
              <a:rPr lang="fa-IR" b="1" dirty="0" smtClean="0">
                <a:cs typeface="B Compset" pitchFamily="2" charset="-78"/>
              </a:rPr>
              <a:t> طبق یک خصوصیت محافظتی نمی‌تواند بیش از 180 ضربان در دقیقه را هدایت کند، سرعت ضربان دهلیزی با بطنی متفاوت است. </a:t>
            </a:r>
          </a:p>
          <a:p>
            <a:pPr marL="271145" lvl="0" indent="-271145" algn="r" defTabSz="356362" rtl="1">
              <a:spcBef>
                <a:spcPts val="2500"/>
              </a:spcBef>
              <a:defRPr sz="1800"/>
            </a:pPr>
            <a:endParaRPr lang="fa-IR" b="1" dirty="0" smtClean="0">
              <a:cs typeface="B Compset" pitchFamily="2" charset="-78"/>
            </a:endParaRPr>
          </a:p>
          <a:p>
            <a:pPr algn="r" rtl="1"/>
            <a:endParaRPr lang="en-US" b="1" dirty="0">
              <a:cs typeface="B Compset" pitchFamily="2" charset="-78"/>
            </a:endParaRPr>
          </a:p>
        </p:txBody>
      </p:sp>
      <p:pic>
        <p:nvPicPr>
          <p:cNvPr id="4" name="Picture 3" descr="http://fouriyat.ir/wp-content/uploads/2014/01/ems.aflu_.jpg?3b64e4"/>
          <p:cNvPicPr/>
          <p:nvPr/>
        </p:nvPicPr>
        <p:blipFill>
          <a:blip r:embed="rId2"/>
          <a:srcRect/>
          <a:stretch>
            <a:fillRect/>
          </a:stretch>
        </p:blipFill>
        <p:spPr bwMode="auto">
          <a:xfrm>
            <a:off x="1828800" y="3505200"/>
            <a:ext cx="54102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smtClean="0">
                <a:cs typeface="B Titr" pitchFamily="2" charset="-78"/>
              </a:rPr>
              <a:t>فلوتر دهلیزی </a:t>
            </a:r>
            <a:r>
              <a:rPr lang="en-US" sz="2400" b="1" dirty="0" smtClean="0">
                <a:cs typeface="B Titr" pitchFamily="2" charset="-78"/>
              </a:rPr>
              <a:t>(</a:t>
            </a:r>
            <a:r>
              <a:rPr lang="en-US" sz="2400" b="1" dirty="0" err="1" smtClean="0">
                <a:cs typeface="B Titr" pitchFamily="2" charset="-78"/>
              </a:rPr>
              <a:t>Atrial</a:t>
            </a:r>
            <a:r>
              <a:rPr lang="en-US" sz="2400" b="1" dirty="0" smtClean="0">
                <a:cs typeface="B Titr" pitchFamily="2" charset="-78"/>
              </a:rPr>
              <a:t> Flutter)</a:t>
            </a:r>
            <a:endParaRPr lang="en-US" sz="2400" b="1" dirty="0">
              <a:cs typeface="B Titr" pitchFamily="2" charset="-78"/>
            </a:endParaRPr>
          </a:p>
        </p:txBody>
      </p:sp>
      <p:sp>
        <p:nvSpPr>
          <p:cNvPr id="3" name="Content Placeholder 2"/>
          <p:cNvSpPr>
            <a:spLocks noGrp="1"/>
          </p:cNvSpPr>
          <p:nvPr>
            <p:ph idx="1"/>
          </p:nvPr>
        </p:nvSpPr>
        <p:spPr/>
        <p:txBody>
          <a:bodyPr/>
          <a:lstStyle/>
          <a:p>
            <a:pPr marL="271145" lvl="0" indent="-271145" algn="r" defTabSz="356362" rtl="1">
              <a:spcBef>
                <a:spcPts val="2500"/>
              </a:spcBef>
              <a:buNone/>
              <a:defRPr sz="1800"/>
            </a:pPr>
            <a:r>
              <a:rPr lang="fa-IR" b="1" dirty="0" smtClean="0">
                <a:cs typeface="B Compset" pitchFamily="2" charset="-78"/>
              </a:rPr>
              <a:t>درمان:</a:t>
            </a:r>
          </a:p>
          <a:p>
            <a:pPr marL="271145" indent="-271145" algn="r" defTabSz="356362" rtl="1">
              <a:spcBef>
                <a:spcPts val="2500"/>
              </a:spcBef>
              <a:defRPr sz="1800"/>
            </a:pPr>
            <a:r>
              <a:rPr lang="fa-IR" b="1" dirty="0" smtClean="0">
                <a:cs typeface="B Compset" pitchFamily="2" charset="-78"/>
              </a:rPr>
              <a:t>هدف اول درمان کاهش سرعت پاسخ بطن‌ها است. برای این منظور از داروهایی مثل مسدود کننده‌های کانال‌های کلسیمی و بتابلاکرها استفاده می‌شود.</a:t>
            </a:r>
          </a:p>
          <a:p>
            <a:pPr marL="271145" lvl="0" indent="-271145" algn="r" defTabSz="356362" rtl="1">
              <a:spcBef>
                <a:spcPts val="2500"/>
              </a:spcBef>
              <a:defRPr sz="1800"/>
            </a:pPr>
            <a:r>
              <a:rPr lang="fa-IR" b="1" dirty="0" smtClean="0">
                <a:cs typeface="B Compset" pitchFamily="2" charset="-78"/>
              </a:rPr>
              <a:t>برای اصلاح این بی‌نظمی از داروهای ضد آریتمی مثل آمیودارون نیز ممکن است استفاده شود.</a:t>
            </a:r>
          </a:p>
          <a:p>
            <a:pPr marL="271145" lvl="0" indent="-271145" algn="r" defTabSz="356362" rtl="1">
              <a:spcBef>
                <a:spcPts val="2500"/>
              </a:spcBef>
              <a:defRPr sz="1800"/>
            </a:pPr>
            <a:r>
              <a:rPr lang="fa-IR" b="1" dirty="0" smtClean="0">
                <a:cs typeface="B Compset" pitchFamily="2" charset="-78"/>
              </a:rPr>
              <a:t>در وضعیت‌های شدید از شوک الکتریکی سینکرونایزه با دوز پایین استفاده می‌شود. (بیمارستانی)</a:t>
            </a:r>
          </a:p>
          <a:p>
            <a:pPr marL="271145" lvl="0" indent="-271145" algn="r" defTabSz="356362" rtl="1">
              <a:spcBef>
                <a:spcPts val="2500"/>
              </a:spcBef>
              <a:defRPr sz="1800"/>
            </a:pPr>
            <a:r>
              <a:rPr lang="fa-IR" b="1" dirty="0" smtClean="0">
                <a:cs typeface="B Compset" pitchFamily="2" charset="-78"/>
              </a:rPr>
              <a:t>برای اصلاح این ریتم و برخی دیگر از آریتمی‌ها گاهی از روش‌های تهاجمی‌تر مثل سوزاندن محل آریتمی </a:t>
            </a:r>
            <a:r>
              <a:rPr lang="en-US" b="1" dirty="0" smtClean="0">
                <a:cs typeface="B Compset" pitchFamily="2" charset="-78"/>
              </a:rPr>
              <a:t>(ablation) </a:t>
            </a:r>
            <a:r>
              <a:rPr lang="fa-IR" b="1" dirty="0" smtClean="0">
                <a:cs typeface="B Compset" pitchFamily="2" charset="-78"/>
              </a:rPr>
              <a:t> استفاده می‌شود.</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smtClean="0">
                <a:cs typeface="B Titr" pitchFamily="2" charset="-78"/>
              </a:rPr>
              <a:t>فیبریلاسیون دهلیزی </a:t>
            </a:r>
            <a:r>
              <a:rPr lang="en-US" sz="2400" b="1" dirty="0" smtClean="0">
                <a:cs typeface="B Titr" pitchFamily="2" charset="-78"/>
              </a:rPr>
              <a:t>(</a:t>
            </a:r>
            <a:r>
              <a:rPr lang="en-US" sz="2400" b="1" dirty="0" err="1" smtClean="0">
                <a:cs typeface="B Titr" pitchFamily="2" charset="-78"/>
              </a:rPr>
              <a:t>Atrial</a:t>
            </a:r>
            <a:r>
              <a:rPr lang="en-US" sz="2400" b="1" dirty="0" smtClean="0">
                <a:cs typeface="B Titr" pitchFamily="2" charset="-78"/>
              </a:rPr>
              <a:t> Fibrillation/ AF)</a:t>
            </a:r>
            <a:endParaRPr lang="en-US" sz="2400" b="1" dirty="0">
              <a:cs typeface="B Titr" pitchFamily="2" charset="-78"/>
            </a:endParaRPr>
          </a:p>
        </p:txBody>
      </p:sp>
      <p:sp>
        <p:nvSpPr>
          <p:cNvPr id="3" name="Content Placeholder 2"/>
          <p:cNvSpPr>
            <a:spLocks noGrp="1"/>
          </p:cNvSpPr>
          <p:nvPr>
            <p:ph idx="1"/>
          </p:nvPr>
        </p:nvSpPr>
        <p:spPr/>
        <p:txBody>
          <a:bodyPr/>
          <a:lstStyle/>
          <a:p>
            <a:pPr marL="293370" lvl="0" indent="-293370" algn="r" defTabSz="385572" rtl="1">
              <a:spcBef>
                <a:spcPts val="2700"/>
              </a:spcBef>
              <a:defRPr sz="1800"/>
            </a:pPr>
            <a:r>
              <a:rPr lang="fa-IR" b="1" dirty="0" smtClean="0">
                <a:cs typeface="B Compset" pitchFamily="2" charset="-78"/>
              </a:rPr>
              <a:t>در این بی‌نظمی به جای یک کانون ضربان سازی، کانون‌های متعدد ضربان سازی در دهلیزها وجود دارند، که همه با هم با سرعت‌های بالا ایمپالس‌های الکتریکی را از خود خارج می‌سازند. </a:t>
            </a:r>
          </a:p>
          <a:p>
            <a:pPr marL="293370" lvl="0" indent="-293370" algn="r" defTabSz="385572" rtl="1">
              <a:spcBef>
                <a:spcPts val="2700"/>
              </a:spcBef>
              <a:defRPr sz="1800"/>
            </a:pPr>
            <a:r>
              <a:rPr lang="fa-IR" b="1" dirty="0" smtClean="0">
                <a:cs typeface="B Compset" pitchFamily="2" charset="-78"/>
              </a:rPr>
              <a:t>در فیبریلاسیون دهلیزی، دهلیزها با سرعت 600-400 بار در دقیقه دپولاریزه می‌شوند.</a:t>
            </a:r>
          </a:p>
          <a:p>
            <a:pPr marL="293370" lvl="0" indent="-293370" algn="r" defTabSz="385572" rtl="1">
              <a:spcBef>
                <a:spcPts val="2700"/>
              </a:spcBef>
              <a:defRPr sz="1800"/>
            </a:pPr>
            <a:r>
              <a:rPr lang="fa-IR" b="1" dirty="0" smtClean="0">
                <a:cs typeface="B Compset" pitchFamily="2" charset="-78"/>
              </a:rPr>
              <a:t> این سرعت بالا مانع از انقباض موثر ماهیچه‌های دهلیزی می‌شود. بسته به قدرت انتقال گره</a:t>
            </a:r>
            <a:r>
              <a:rPr lang="en-US" b="1" dirty="0" smtClean="0">
                <a:cs typeface="B Compset" pitchFamily="2" charset="-78"/>
              </a:rPr>
              <a:t>AV </a:t>
            </a:r>
            <a:r>
              <a:rPr lang="fa-IR" b="1" dirty="0" smtClean="0">
                <a:cs typeface="B Compset" pitchFamily="2" charset="-78"/>
              </a:rPr>
              <a:t> سرعت بطنی نیز متغیر خواهد بود.</a:t>
            </a:r>
          </a:p>
          <a:p>
            <a:pPr algn="r" rtl="1"/>
            <a:endParaRPr lang="en-US" b="1" dirty="0">
              <a:cs typeface="B Compset" pitchFamily="2" charset="-78"/>
            </a:endParaRPr>
          </a:p>
        </p:txBody>
      </p:sp>
      <p:pic>
        <p:nvPicPr>
          <p:cNvPr id="4" name="pasted-image.png"/>
          <p:cNvPicPr/>
          <p:nvPr/>
        </p:nvPicPr>
        <p:blipFill>
          <a:blip r:embed="rId2">
            <a:extLst/>
          </a:blip>
          <a:stretch>
            <a:fillRect/>
          </a:stretch>
        </p:blipFill>
        <p:spPr>
          <a:xfrm>
            <a:off x="1981200" y="3886200"/>
            <a:ext cx="5105400" cy="1231900"/>
          </a:xfrm>
          <a:prstGeom prst="rect">
            <a:avLst/>
          </a:prstGeom>
          <a:ln w="12700">
            <a:miter lim="400000"/>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smtClean="0">
                <a:cs typeface="B Titr" pitchFamily="2" charset="-78"/>
              </a:rPr>
              <a:t>الکتروکاردیوگرام</a:t>
            </a:r>
            <a:endParaRPr lang="en-US" sz="2400" dirty="0"/>
          </a:p>
        </p:txBody>
      </p:sp>
      <p:sp>
        <p:nvSpPr>
          <p:cNvPr id="3" name="Content Placeholder 2"/>
          <p:cNvSpPr>
            <a:spLocks noGrp="1"/>
          </p:cNvSpPr>
          <p:nvPr>
            <p:ph idx="1"/>
          </p:nvPr>
        </p:nvSpPr>
        <p:spPr>
          <a:xfrm>
            <a:off x="457200" y="1600200"/>
            <a:ext cx="8229600" cy="4525963"/>
          </a:xfrm>
        </p:spPr>
        <p:txBody>
          <a:bodyPr/>
          <a:lstStyle/>
          <a:p>
            <a:pPr marL="346709" lvl="0" indent="-346709" algn="justLow" defTabSz="455675" rtl="1">
              <a:spcBef>
                <a:spcPts val="3200"/>
              </a:spcBef>
              <a:defRPr sz="1800"/>
            </a:pPr>
            <a:r>
              <a:rPr lang="fa-IR" sz="1800" b="1" dirty="0" smtClean="0">
                <a:cs typeface="B Compset" pitchFamily="2" charset="-78"/>
              </a:rPr>
              <a:t>امواج الکتریکی قلب توسط دستگاه الکتروکاردیوگراف بر روی کاغذ مخصوصی ترسیم می‌شوند.</a:t>
            </a:r>
          </a:p>
          <a:p>
            <a:pPr marL="346709" lvl="0" indent="-346709" algn="justLow" defTabSz="455675" rtl="1">
              <a:spcBef>
                <a:spcPts val="3200"/>
              </a:spcBef>
              <a:defRPr sz="1800"/>
            </a:pPr>
            <a:r>
              <a:rPr lang="fa-IR" sz="1800" b="1" dirty="0" smtClean="0">
                <a:cs typeface="B Compset" pitchFamily="2" charset="-78"/>
              </a:rPr>
              <a:t> این کاغذ شطرنجی بوده و از تعدادی مربع ریز و درشت تشکیل شده است. </a:t>
            </a:r>
          </a:p>
          <a:p>
            <a:pPr marL="346709" lvl="0" indent="-346709" algn="justLow" defTabSz="455675" rtl="1">
              <a:spcBef>
                <a:spcPts val="3200"/>
              </a:spcBef>
              <a:defRPr sz="1800"/>
            </a:pPr>
            <a:r>
              <a:rPr lang="fa-IR" sz="1800" b="1" dirty="0" smtClean="0">
                <a:cs typeface="B Compset" pitchFamily="2" charset="-78"/>
              </a:rPr>
              <a:t>هر ضلع مربع‌های ریز، یک میلی‌متر طول دارد. هر 5 مربع ریز، با یک خط تیره از هم جدا شده‌اند، در نتیجه هر 25 مربع ریز تشکیل یک مربع درشت‌تر را می‌دهند. هر ضلع مربع‌های بزرگ 5 میلی‌متر طول دارد.</a:t>
            </a:r>
          </a:p>
          <a:p>
            <a:pPr marL="346709" lvl="0" indent="-346709" algn="r" defTabSz="455675" rtl="1">
              <a:spcBef>
                <a:spcPts val="3200"/>
              </a:spcBef>
              <a:defRPr sz="1800"/>
            </a:pPr>
            <a:endParaRPr lang="fa-IR" sz="1800" b="1" dirty="0" smtClean="0">
              <a:cs typeface="B Compset" pitchFamily="2" charset="-78"/>
            </a:endParaRPr>
          </a:p>
          <a:p>
            <a:pPr algn="r" rtl="1">
              <a:buNone/>
            </a:pPr>
            <a:endParaRPr lang="en-US" sz="1800" b="1" dirty="0">
              <a:cs typeface="B Compset" pitchFamily="2" charset="-78"/>
            </a:endParaRPr>
          </a:p>
        </p:txBody>
      </p:sp>
      <p:pic>
        <p:nvPicPr>
          <p:cNvPr id="6" name="pasted-image.png"/>
          <p:cNvPicPr/>
          <p:nvPr/>
        </p:nvPicPr>
        <p:blipFill>
          <a:blip r:embed="rId2">
            <a:extLst/>
          </a:blip>
          <a:stretch>
            <a:fillRect/>
          </a:stretch>
        </p:blipFill>
        <p:spPr>
          <a:xfrm>
            <a:off x="2514600" y="3886200"/>
            <a:ext cx="4419600" cy="2971800"/>
          </a:xfrm>
          <a:prstGeom prst="rect">
            <a:avLst/>
          </a:prstGeom>
          <a:ln w="12700">
            <a:miter lim="400000"/>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smtClean="0">
                <a:cs typeface="B Titr" pitchFamily="2" charset="-78"/>
              </a:rPr>
              <a:t>فیبریلاسیون دهلیزی </a:t>
            </a:r>
            <a:r>
              <a:rPr lang="en-US" sz="2400" b="1" dirty="0" smtClean="0">
                <a:cs typeface="B Titr" pitchFamily="2" charset="-78"/>
              </a:rPr>
              <a:t>(</a:t>
            </a:r>
            <a:r>
              <a:rPr lang="en-US" sz="2400" b="1" dirty="0" err="1" smtClean="0">
                <a:cs typeface="B Titr" pitchFamily="2" charset="-78"/>
              </a:rPr>
              <a:t>Atrial</a:t>
            </a:r>
            <a:r>
              <a:rPr lang="en-US" sz="2400" b="1" dirty="0" smtClean="0">
                <a:cs typeface="B Titr" pitchFamily="2" charset="-78"/>
              </a:rPr>
              <a:t> Fibrillation/ AF)</a:t>
            </a:r>
            <a:endParaRPr lang="en-US" sz="2400" b="1" dirty="0">
              <a:cs typeface="B Titr" pitchFamily="2" charset="-78"/>
            </a:endParaRPr>
          </a:p>
        </p:txBody>
      </p:sp>
      <p:sp>
        <p:nvSpPr>
          <p:cNvPr id="3" name="Content Placeholder 2"/>
          <p:cNvSpPr>
            <a:spLocks noGrp="1"/>
          </p:cNvSpPr>
          <p:nvPr>
            <p:ph idx="1"/>
          </p:nvPr>
        </p:nvSpPr>
        <p:spPr/>
        <p:txBody>
          <a:bodyPr/>
          <a:lstStyle/>
          <a:p>
            <a:pPr marL="293370" indent="-293370" algn="r" defTabSz="385572" rtl="1">
              <a:spcBef>
                <a:spcPts val="2700"/>
              </a:spcBef>
              <a:defRPr sz="1800"/>
            </a:pPr>
            <a:r>
              <a:rPr lang="en-US" b="1" dirty="0" smtClean="0">
                <a:cs typeface="B Compset" pitchFamily="2" charset="-78"/>
              </a:rPr>
              <a:t>AF </a:t>
            </a:r>
            <a:r>
              <a:rPr lang="fa-IR" b="1" dirty="0" smtClean="0">
                <a:cs typeface="B Compset" pitchFamily="2" charset="-78"/>
              </a:rPr>
              <a:t> در مقایسه با سایر ریتم‌های دهلیزی خطرناک‌تر است. </a:t>
            </a:r>
          </a:p>
          <a:p>
            <a:pPr marL="293370" indent="-293370" algn="r" defTabSz="385572" rtl="1">
              <a:spcBef>
                <a:spcPts val="2700"/>
              </a:spcBef>
              <a:defRPr sz="1800"/>
            </a:pPr>
            <a:r>
              <a:rPr lang="fa-IR" b="1" dirty="0" smtClean="0">
                <a:cs typeface="B Compset" pitchFamily="2" charset="-78"/>
              </a:rPr>
              <a:t>در این بی‌نظمی چون انقباض دهلیزی موثری وجود ندارد، مقداری از خون همیشه در دهلیزها می‌ماند و علاوه بر کاهش برون ده قلبی (به علت از بین رفتن لگد دهلیزی)، احتمال تشکیل لخته در دهلیزها و ایجاد آمبولی ریوی و مغزی همواره وجود دارد.</a:t>
            </a:r>
          </a:p>
          <a:p>
            <a:pPr marL="293370" lvl="0" indent="-293370" algn="r" defTabSz="385572" rtl="1">
              <a:spcBef>
                <a:spcPts val="2700"/>
              </a:spcBef>
              <a:defRPr sz="1800"/>
            </a:pPr>
            <a:endParaRPr lang="fa-IR" b="1" dirty="0" smtClean="0">
              <a:cs typeface="B Compset" pitchFamily="2" charset="-78"/>
            </a:endParaRPr>
          </a:p>
          <a:p>
            <a:pPr marL="293370" lvl="0" indent="-293370" algn="r" defTabSz="385572" rtl="1">
              <a:spcBef>
                <a:spcPts val="2700"/>
              </a:spcBef>
              <a:buNone/>
              <a:defRPr sz="1800"/>
            </a:pPr>
            <a:r>
              <a:rPr lang="fa-IR" b="1" dirty="0" smtClean="0">
                <a:cs typeface="B Compset" pitchFamily="2" charset="-78"/>
              </a:rPr>
              <a:t> </a:t>
            </a:r>
            <a:endParaRPr lang="en-US" dirty="0"/>
          </a:p>
        </p:txBody>
      </p:sp>
      <p:pic>
        <p:nvPicPr>
          <p:cNvPr id="4" name="pasted-image.png"/>
          <p:cNvPicPr/>
          <p:nvPr/>
        </p:nvPicPr>
        <p:blipFill>
          <a:blip r:embed="rId2">
            <a:extLst/>
          </a:blip>
          <a:stretch>
            <a:fillRect/>
          </a:stretch>
        </p:blipFill>
        <p:spPr>
          <a:xfrm>
            <a:off x="1981200" y="3276600"/>
            <a:ext cx="5181600" cy="1041400"/>
          </a:xfrm>
          <a:prstGeom prst="rect">
            <a:avLst/>
          </a:prstGeom>
          <a:ln w="12700">
            <a:miter lim="400000"/>
          </a:ln>
        </p:spPr>
      </p:pic>
      <p:pic>
        <p:nvPicPr>
          <p:cNvPr id="5" name="pasted-image.png"/>
          <p:cNvPicPr/>
          <p:nvPr/>
        </p:nvPicPr>
        <p:blipFill>
          <a:blip r:embed="rId3">
            <a:extLst/>
          </a:blip>
          <a:stretch>
            <a:fillRect/>
          </a:stretch>
        </p:blipFill>
        <p:spPr>
          <a:xfrm>
            <a:off x="1981200" y="4343400"/>
            <a:ext cx="5181600" cy="1130300"/>
          </a:xfrm>
          <a:prstGeom prst="rect">
            <a:avLst/>
          </a:prstGeom>
          <a:ln w="12700">
            <a:miter lim="400000"/>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smtClean="0">
                <a:cs typeface="B Titr" pitchFamily="2" charset="-78"/>
              </a:rPr>
              <a:t>فیبریلاسیون دهلیزی </a:t>
            </a:r>
            <a:r>
              <a:rPr lang="en-US" sz="2400" dirty="0" smtClean="0">
                <a:cs typeface="B Titr" pitchFamily="2" charset="-78"/>
              </a:rPr>
              <a:t>(</a:t>
            </a:r>
            <a:r>
              <a:rPr lang="en-US" sz="2400" b="1" dirty="0" err="1" smtClean="0">
                <a:cs typeface="B Titr" pitchFamily="2" charset="-78"/>
              </a:rPr>
              <a:t>Atrial</a:t>
            </a:r>
            <a:r>
              <a:rPr lang="en-US" sz="2400" b="1" dirty="0" smtClean="0">
                <a:cs typeface="B Titr" pitchFamily="2" charset="-78"/>
              </a:rPr>
              <a:t> Fibrillation/ AF)</a:t>
            </a:r>
            <a:endParaRPr lang="en-US" sz="2400" b="1" dirty="0"/>
          </a:p>
        </p:txBody>
      </p:sp>
      <p:sp>
        <p:nvSpPr>
          <p:cNvPr id="3" name="Content Placeholder 2"/>
          <p:cNvSpPr>
            <a:spLocks noGrp="1"/>
          </p:cNvSpPr>
          <p:nvPr>
            <p:ph idx="1"/>
          </p:nvPr>
        </p:nvSpPr>
        <p:spPr/>
        <p:txBody>
          <a:bodyPr/>
          <a:lstStyle/>
          <a:p>
            <a:pPr lvl="0" algn="r" rtl="1"/>
            <a:r>
              <a:rPr lang="fa-IR" sz="1800" b="1" dirty="0" smtClean="0">
                <a:cs typeface="B Compset" pitchFamily="2" charset="-78"/>
              </a:rPr>
              <a:t>در فیبریلاسیون دهلیزی به فکر اصلاح بی‌نظمی نباشید بلکه می‌بایست سرعت پاسخ‌های بطنی را کنترل کرد.</a:t>
            </a:r>
          </a:p>
          <a:p>
            <a:pPr lvl="0" algn="r" rtl="1"/>
            <a:r>
              <a:rPr lang="fa-IR" sz="1800" b="1" dirty="0" smtClean="0">
                <a:cs typeface="B Compset" pitchFamily="2" charset="-78"/>
              </a:rPr>
              <a:t>درمان پیش بیمارستانی فلاتر و فیبریلاسیون دهلیزی فقط اصلاح </a:t>
            </a:r>
            <a:r>
              <a:rPr lang="en-US" sz="1800" b="1" dirty="0" smtClean="0">
                <a:cs typeface="B Compset" pitchFamily="2" charset="-78"/>
              </a:rPr>
              <a:t>Rate</a:t>
            </a:r>
            <a:r>
              <a:rPr lang="fa-IR" sz="1800" b="1" dirty="0" smtClean="0">
                <a:cs typeface="B Compset" pitchFamily="2" charset="-78"/>
              </a:rPr>
              <a:t> است، نه ریتم بیمار. </a:t>
            </a:r>
          </a:p>
          <a:p>
            <a:pPr lvl="0" algn="r" rtl="1"/>
            <a:r>
              <a:rPr lang="fa-IR" sz="1800" b="1" dirty="0" smtClean="0">
                <a:cs typeface="B Compset" pitchFamily="2" charset="-78"/>
              </a:rPr>
              <a:t>در درمان پیش بیمارستانی تعداد ضربان یا </a:t>
            </a:r>
            <a:r>
              <a:rPr lang="en-US" sz="1800" b="1" dirty="0" smtClean="0">
                <a:cs typeface="B Compset" pitchFamily="2" charset="-78"/>
              </a:rPr>
              <a:t>Rate</a:t>
            </a:r>
            <a:r>
              <a:rPr lang="fa-IR" sz="1800" b="1" dirty="0" smtClean="0">
                <a:cs typeface="B Compset" pitchFamily="2" charset="-78"/>
              </a:rPr>
              <a:t> مانند تاکی کاردی سینوسی عمل شود. </a:t>
            </a:r>
          </a:p>
          <a:p>
            <a:pPr lvl="0" algn="r" rtl="1"/>
            <a:endParaRPr lang="en-US" sz="1800" b="1" dirty="0" smtClean="0">
              <a:cs typeface="B Compset" pitchFamily="2" charset="-78"/>
            </a:endParaRPr>
          </a:p>
          <a:p>
            <a:pPr algn="r" rtl="1"/>
            <a:endParaRPr lang="en-US" sz="1800" b="1" dirty="0">
              <a:cs typeface="B Compset" pitchFamily="2" charset="-78"/>
            </a:endParaRPr>
          </a:p>
        </p:txBody>
      </p:sp>
      <p:pic>
        <p:nvPicPr>
          <p:cNvPr id="4" name="Picture 3" descr="C:\Documents and Settings\HOME\Desktop\ECG\Atrial Fibrillation.gif"/>
          <p:cNvPicPr>
            <a:picLocks noChangeAspect="1" noChangeArrowheads="1"/>
          </p:cNvPicPr>
          <p:nvPr/>
        </p:nvPicPr>
        <p:blipFill>
          <a:blip r:embed="rId2"/>
          <a:srcRect/>
          <a:stretch>
            <a:fillRect/>
          </a:stretch>
        </p:blipFill>
        <p:spPr bwMode="auto">
          <a:xfrm>
            <a:off x="1981200" y="3124200"/>
            <a:ext cx="5181601" cy="1828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smtClean="0">
                <a:cs typeface="B Titr" pitchFamily="2" charset="-78"/>
              </a:rPr>
              <a:t>فیبریلاسیون دهلیزی </a:t>
            </a:r>
            <a:r>
              <a:rPr lang="en-US" sz="2400" b="1" dirty="0" smtClean="0">
                <a:cs typeface="B Titr" pitchFamily="2" charset="-78"/>
              </a:rPr>
              <a:t>(</a:t>
            </a:r>
            <a:r>
              <a:rPr lang="en-US" sz="2400" b="1" dirty="0" err="1" smtClean="0">
                <a:cs typeface="B Titr" pitchFamily="2" charset="-78"/>
              </a:rPr>
              <a:t>Atrial</a:t>
            </a:r>
            <a:r>
              <a:rPr lang="en-US" sz="2400" b="1" dirty="0" smtClean="0">
                <a:cs typeface="B Titr" pitchFamily="2" charset="-78"/>
              </a:rPr>
              <a:t> Fibrillation/ AF)</a:t>
            </a:r>
            <a:endParaRPr lang="en-US" sz="2400" b="1" dirty="0">
              <a:cs typeface="B Titr" pitchFamily="2" charset="-78"/>
            </a:endParaRPr>
          </a:p>
        </p:txBody>
      </p:sp>
      <p:sp>
        <p:nvSpPr>
          <p:cNvPr id="3" name="Content Placeholder 2"/>
          <p:cNvSpPr>
            <a:spLocks noGrp="1"/>
          </p:cNvSpPr>
          <p:nvPr>
            <p:ph idx="1"/>
          </p:nvPr>
        </p:nvSpPr>
        <p:spPr/>
        <p:txBody>
          <a:bodyPr/>
          <a:lstStyle/>
          <a:p>
            <a:pPr marL="284479" lvl="0" indent="-284479" algn="just" defTabSz="373887" rtl="1">
              <a:spcBef>
                <a:spcPts val="2600"/>
              </a:spcBef>
              <a:defRPr sz="1800"/>
            </a:pPr>
            <a:r>
              <a:rPr lang="fa-IR" b="1" dirty="0" smtClean="0">
                <a:cs typeface="B Compset" pitchFamily="2" charset="-78"/>
              </a:rPr>
              <a:t>در مواردی که وضعیت همودینامیکی بیمار مختل شده باشد (علایمی از قبیل تنگی نفس، درد قفسه‌ی سینه، کاهش فشار خون، سرگیجه و کاهش سطح هوشیاری)، از شوک الکتریکی سینکورونیزه جهت اصلاح ریتم استفاده می‌شود. در بیمارانی نیز که به درمان‌های دارویی پاسخ نمی‌دهند ممکن است از این روش استفاده شود. (بیمارستانی) در این موارد </a:t>
            </a:r>
            <a:r>
              <a:rPr lang="en-US" b="1" dirty="0" smtClean="0">
                <a:cs typeface="B Compset" pitchFamily="2" charset="-78"/>
              </a:rPr>
              <a:t>AED</a:t>
            </a:r>
            <a:r>
              <a:rPr lang="fa-IR" b="1" dirty="0" smtClean="0">
                <a:cs typeface="B Compset" pitchFamily="2" charset="-78"/>
              </a:rPr>
              <a:t> کاربرد ندارد. (مگر ارست قلبی)</a:t>
            </a:r>
          </a:p>
          <a:p>
            <a:pPr marL="284479" lvl="0" indent="-284479" algn="just" defTabSz="373887" rtl="1">
              <a:spcBef>
                <a:spcPts val="2600"/>
              </a:spcBef>
              <a:defRPr sz="1800"/>
            </a:pPr>
            <a:r>
              <a:rPr lang="fa-IR" b="1" dirty="0" smtClean="0">
                <a:cs typeface="B Compset" pitchFamily="2" charset="-78"/>
              </a:rPr>
              <a:t>بیماران دارای </a:t>
            </a:r>
            <a:r>
              <a:rPr lang="en-US" b="1" dirty="0" smtClean="0">
                <a:cs typeface="B Compset" pitchFamily="2" charset="-78"/>
              </a:rPr>
              <a:t>AF </a:t>
            </a:r>
            <a:r>
              <a:rPr lang="fa-IR" b="1" dirty="0" smtClean="0">
                <a:cs typeface="B Compset" pitchFamily="2" charset="-78"/>
              </a:rPr>
              <a:t> مزمن، برای پیشگیری از حوادث ناشی از تشکیل لخته، به صورت طولانی مدت می‌بایست از داروهای ضد لخته مثل وارفارین استفاده کنند. </a:t>
            </a:r>
          </a:p>
          <a:p>
            <a:pPr marL="284479" lvl="0" indent="-284479" algn="just" defTabSz="373887" rtl="1">
              <a:spcBef>
                <a:spcPts val="2600"/>
              </a:spcBef>
              <a:defRPr sz="1800"/>
            </a:pPr>
            <a:r>
              <a:rPr lang="fa-IR" b="1" dirty="0" smtClean="0">
                <a:cs typeface="B Compset" pitchFamily="2" charset="-78"/>
              </a:rPr>
              <a:t>درمان پیش بیمارستانی ریتم ممکن است منجر به آزاد شدن لخته داخل شریانها و بروز سکته گردد.</a:t>
            </a:r>
          </a:p>
          <a:p>
            <a:pPr algn="just" rtl="1"/>
            <a:endParaRPr lang="en-US" b="1" dirty="0">
              <a:cs typeface="B Compset" pitchFamily="2" charset="-78"/>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sz="1800"/>
            </a:pPr>
            <a:r>
              <a:rPr lang="fa-IR" sz="2400" dirty="0" smtClean="0">
                <a:cs typeface="B Titr" pitchFamily="2" charset="-78"/>
              </a:rPr>
              <a:t>ریتم‌های بطنی</a:t>
            </a:r>
            <a:endParaRPr lang="fa-IR" sz="2400" dirty="0">
              <a:cs typeface="B Titr" pitchFamily="2" charset="-78"/>
            </a:endParaRPr>
          </a:p>
        </p:txBody>
      </p:sp>
      <p:sp>
        <p:nvSpPr>
          <p:cNvPr id="3" name="Content Placeholder 2"/>
          <p:cNvSpPr>
            <a:spLocks noGrp="1"/>
          </p:cNvSpPr>
          <p:nvPr>
            <p:ph idx="1"/>
          </p:nvPr>
        </p:nvSpPr>
        <p:spPr/>
        <p:txBody>
          <a:bodyPr/>
          <a:lstStyle/>
          <a:p>
            <a:pPr lvl="0" algn="just" rtl="1"/>
            <a:r>
              <a:rPr lang="fa-IR" sz="1800" b="1" dirty="0" smtClean="0">
                <a:cs typeface="B Compset" pitchFamily="2" charset="-78"/>
              </a:rPr>
              <a:t>تا کنون در مورد ریتم‌های فوق بطنی بحث شد. ریتم‌هایی که از بطن‌ها منشاء می‌گیرند در مقایسه با ریتم‌های فوق بطنی به مراتب خطرناک‌تر هستند و مداخلات قاطعانه‌ای را نیاز دارند. </a:t>
            </a:r>
          </a:p>
          <a:p>
            <a:pPr lvl="0" algn="just" rtl="1"/>
            <a:endParaRPr lang="fa-IR" sz="1800" b="1" dirty="0" smtClean="0">
              <a:cs typeface="B Compset" pitchFamily="2" charset="-78"/>
            </a:endParaRPr>
          </a:p>
          <a:p>
            <a:pPr lvl="0" algn="just" rtl="1"/>
            <a:r>
              <a:rPr lang="fa-IR" sz="1800" b="1" dirty="0" smtClean="0">
                <a:cs typeface="B Compset" pitchFamily="2" charset="-78"/>
              </a:rPr>
              <a:t>خوشبختانه با وجود خطرناک‌تر بودن این ریتم‌ها، تشخیص آن‌ها در اکثر موارد ساده‌تر از ریتم‌های فوق بطنی است.</a:t>
            </a:r>
          </a:p>
          <a:p>
            <a:pPr lvl="0" algn="just" rtl="1">
              <a:buNone/>
            </a:pPr>
            <a:endParaRPr lang="fa-IR" sz="1800" b="1" dirty="0" smtClean="0">
              <a:cs typeface="B Compset" pitchFamily="2" charset="-78"/>
            </a:endParaRPr>
          </a:p>
          <a:p>
            <a:pPr algn="just" rtl="1"/>
            <a:endParaRPr lang="en-US" sz="1800" dirty="0">
              <a:cs typeface="B Compset" pitchFamily="2" charset="-78"/>
            </a:endParaRPr>
          </a:p>
        </p:txBody>
      </p:sp>
      <p:pic>
        <p:nvPicPr>
          <p:cNvPr id="5" name="pasted-image.png"/>
          <p:cNvPicPr/>
          <p:nvPr/>
        </p:nvPicPr>
        <p:blipFill>
          <a:blip r:embed="rId2">
            <a:extLst/>
          </a:blip>
          <a:stretch>
            <a:fillRect/>
          </a:stretch>
        </p:blipFill>
        <p:spPr>
          <a:xfrm>
            <a:off x="2819400" y="3200400"/>
            <a:ext cx="3835400" cy="2882900"/>
          </a:xfrm>
          <a:prstGeom prst="rect">
            <a:avLst/>
          </a:prstGeom>
          <a:ln w="12700">
            <a:miter lim="400000"/>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smtClean="0">
                <a:cs typeface="B Titr" pitchFamily="2" charset="-78"/>
              </a:rPr>
              <a:t>ریتم‌های بطنی</a:t>
            </a:r>
            <a:endParaRPr lang="en-US" sz="2400" dirty="0"/>
          </a:p>
        </p:txBody>
      </p:sp>
      <p:sp>
        <p:nvSpPr>
          <p:cNvPr id="3" name="Content Placeholder 2"/>
          <p:cNvSpPr>
            <a:spLocks noGrp="1"/>
          </p:cNvSpPr>
          <p:nvPr>
            <p:ph idx="1"/>
          </p:nvPr>
        </p:nvSpPr>
        <p:spPr/>
        <p:txBody>
          <a:bodyPr/>
          <a:lstStyle/>
          <a:p>
            <a:pPr lvl="0" algn="r" rtl="1"/>
            <a:r>
              <a:rPr lang="fa-IR" sz="1800" b="1" dirty="0" smtClean="0">
                <a:cs typeface="B Compset" pitchFamily="2" charset="-78"/>
              </a:rPr>
              <a:t>همان‌طور که گفته شد، سلول‌های بطنی توانایی تولید ایمپالس‌های الکتریکی را با سرعت ذاتی حدود 40-20 ضربان در دقیقه دارا هستند.</a:t>
            </a:r>
          </a:p>
          <a:p>
            <a:pPr lvl="0" algn="r" rtl="1"/>
            <a:endParaRPr lang="fa-IR" sz="1800" b="1" dirty="0" smtClean="0">
              <a:cs typeface="B Compset" pitchFamily="2" charset="-78"/>
            </a:endParaRPr>
          </a:p>
          <a:p>
            <a:pPr lvl="0" algn="r" rtl="1"/>
            <a:r>
              <a:rPr lang="fa-IR" sz="1800" b="1" dirty="0" smtClean="0">
                <a:cs typeface="B Compset" pitchFamily="2" charset="-78"/>
              </a:rPr>
              <a:t> شکل امواجی که از بطن‌ها منشاء می‌گیرند، با امواج </a:t>
            </a:r>
            <a:r>
              <a:rPr lang="en-US" sz="1800" b="1" dirty="0" smtClean="0">
                <a:cs typeface="B Compset" pitchFamily="2" charset="-78"/>
              </a:rPr>
              <a:t>QRS </a:t>
            </a:r>
            <a:r>
              <a:rPr lang="fa-IR" sz="1800" b="1" dirty="0" smtClean="0">
                <a:cs typeface="B Compset" pitchFamily="2" charset="-78"/>
              </a:rPr>
              <a:t> طبیعی تفاوت‌های چشم‌گیری دارند: ایمپالس‌های شکل گرفته در بطن‌ها چون سلول‌های بطنی را از مسیر غیر طبیعی و سلول به سلول دپولاریزه می‌کنند، کمپلکس </a:t>
            </a:r>
            <a:r>
              <a:rPr lang="en-US" sz="1800" b="1" dirty="0" smtClean="0">
                <a:cs typeface="B Compset" pitchFamily="2" charset="-78"/>
              </a:rPr>
              <a:t>QRS </a:t>
            </a:r>
            <a:r>
              <a:rPr lang="fa-IR" sz="1800" b="1" dirty="0" smtClean="0">
                <a:cs typeface="B Compset" pitchFamily="2" charset="-78"/>
              </a:rPr>
              <a:t> شکل پهن و غیر طبیعی پیدا می‌کند. </a:t>
            </a:r>
          </a:p>
          <a:p>
            <a:pPr lvl="0" algn="r" rtl="1"/>
            <a:endParaRPr lang="fa-IR" sz="1800" b="1" dirty="0" smtClean="0">
              <a:cs typeface="B Compset" pitchFamily="2" charset="-78"/>
            </a:endParaRPr>
          </a:p>
          <a:p>
            <a:pPr lvl="0" algn="r" rtl="1"/>
            <a:r>
              <a:rPr lang="fa-IR" sz="1800" b="1" dirty="0" smtClean="0">
                <a:cs typeface="B Compset" pitchFamily="2" charset="-78"/>
              </a:rPr>
              <a:t>چون دهلیزها از پایین به بالا دپولاریزه می‌شوند، امواج </a:t>
            </a:r>
            <a:r>
              <a:rPr lang="en-US" sz="1800" b="1" dirty="0" smtClean="0">
                <a:cs typeface="B Compset" pitchFamily="2" charset="-78"/>
              </a:rPr>
              <a:t>P </a:t>
            </a:r>
            <a:r>
              <a:rPr lang="fa-IR" sz="1800" b="1" dirty="0" smtClean="0">
                <a:cs typeface="B Compset" pitchFamily="2" charset="-78"/>
              </a:rPr>
              <a:t> در صورت دیده شدن وارونه و بعد از امواج </a:t>
            </a:r>
            <a:r>
              <a:rPr lang="en-US" sz="1800" b="1" dirty="0" smtClean="0">
                <a:cs typeface="B Compset" pitchFamily="2" charset="-78"/>
              </a:rPr>
              <a:t>QRS </a:t>
            </a:r>
            <a:r>
              <a:rPr lang="fa-IR" sz="1800" b="1" dirty="0" smtClean="0">
                <a:cs typeface="B Compset" pitchFamily="2" charset="-78"/>
              </a:rPr>
              <a:t>دیده می‌شود. </a:t>
            </a:r>
            <a:r>
              <a:rPr lang="en-US" sz="1800" b="1" dirty="0" smtClean="0">
                <a:cs typeface="B Compset" pitchFamily="2" charset="-78"/>
              </a:rPr>
              <a:t>(retrograde P wave)</a:t>
            </a:r>
            <a:endParaRPr lang="en-US" sz="1800" b="1" dirty="0">
              <a:cs typeface="B Compset" pitchFamily="2" charset="-78"/>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382270" lvl="0" indent="-382270" defTabSz="502412" rtl="1">
              <a:spcBef>
                <a:spcPts val="3600"/>
              </a:spcBef>
              <a:defRPr sz="1800"/>
            </a:pPr>
            <a:r>
              <a:rPr lang="fa-IR" sz="2400" dirty="0" smtClean="0">
                <a:cs typeface="B Titr" pitchFamily="2" charset="-78"/>
              </a:rPr>
              <a:t>ضربان زودرس بطنی </a:t>
            </a:r>
            <a:r>
              <a:rPr lang="en-US" sz="2400" b="1" dirty="0" smtClean="0">
                <a:cs typeface="B Titr" pitchFamily="2" charset="-78"/>
              </a:rPr>
              <a:t>(Premature Ventricular Complex/ PVC/ Ventricular </a:t>
            </a:r>
            <a:r>
              <a:rPr lang="en-US" sz="2400" b="1" dirty="0" err="1" smtClean="0">
                <a:cs typeface="B Titr" pitchFamily="2" charset="-78"/>
              </a:rPr>
              <a:t>Extrasystole</a:t>
            </a:r>
            <a:r>
              <a:rPr lang="en-US" sz="2400" b="1" dirty="0" smtClean="0">
                <a:cs typeface="B Titr" pitchFamily="2" charset="-78"/>
              </a:rPr>
              <a:t>)</a:t>
            </a:r>
            <a:endParaRPr lang="en-US" sz="2400" b="1" dirty="0">
              <a:cs typeface="B Titr" pitchFamily="2" charset="-78"/>
            </a:endParaRPr>
          </a:p>
        </p:txBody>
      </p:sp>
      <p:sp>
        <p:nvSpPr>
          <p:cNvPr id="3" name="Content Placeholder 2"/>
          <p:cNvSpPr>
            <a:spLocks noGrp="1"/>
          </p:cNvSpPr>
          <p:nvPr>
            <p:ph idx="1"/>
          </p:nvPr>
        </p:nvSpPr>
        <p:spPr/>
        <p:txBody>
          <a:bodyPr/>
          <a:lstStyle/>
          <a:p>
            <a:pPr lvl="0" algn="just" rtl="1"/>
            <a:r>
              <a:rPr lang="fa-IR" sz="1800" b="1" dirty="0" smtClean="0">
                <a:cs typeface="B Compset" pitchFamily="2" charset="-78"/>
              </a:rPr>
              <a:t>در این بی‌نظمی یک کانون نابجا در بطن‌ها قبل از اینکه گره سینوسی فرصت صدور ایمپالس بعدی را پیدا کند، یک ایمپالس صادر می‌کند که سبب دپولاریزه شدن کل ماهیچه قلب می‌شود.</a:t>
            </a:r>
          </a:p>
          <a:p>
            <a:pPr lvl="0" algn="just" rtl="1"/>
            <a:endParaRPr lang="fa-IR" sz="1800" b="1" dirty="0" smtClean="0">
              <a:cs typeface="B Compset" pitchFamily="2" charset="-78"/>
            </a:endParaRPr>
          </a:p>
          <a:p>
            <a:pPr lvl="0" algn="just" rtl="1"/>
            <a:r>
              <a:rPr lang="en-US" sz="1800" b="1" dirty="0" smtClean="0">
                <a:cs typeface="B Compset" pitchFamily="2" charset="-78"/>
              </a:rPr>
              <a:t>PVC </a:t>
            </a:r>
            <a:r>
              <a:rPr lang="fa-IR" sz="1800" b="1" dirty="0" smtClean="0">
                <a:cs typeface="B Compset" pitchFamily="2" charset="-78"/>
              </a:rPr>
              <a:t> یک بی‌نظمی شایع می‌باشد. </a:t>
            </a:r>
          </a:p>
          <a:p>
            <a:pPr algn="r" rtl="1"/>
            <a:endParaRPr lang="en-US" sz="1800" dirty="0">
              <a:cs typeface="B Compset" pitchFamily="2" charset="-78"/>
            </a:endParaRPr>
          </a:p>
        </p:txBody>
      </p:sp>
      <p:pic>
        <p:nvPicPr>
          <p:cNvPr id="4" name="pasted-image.png"/>
          <p:cNvPicPr/>
          <p:nvPr/>
        </p:nvPicPr>
        <p:blipFill>
          <a:blip r:embed="rId2">
            <a:extLst/>
          </a:blip>
          <a:stretch>
            <a:fillRect/>
          </a:stretch>
        </p:blipFill>
        <p:spPr>
          <a:xfrm>
            <a:off x="2286000" y="3276600"/>
            <a:ext cx="4711700" cy="1600200"/>
          </a:xfrm>
          <a:prstGeom prst="rect">
            <a:avLst/>
          </a:prstGeom>
          <a:ln w="12700">
            <a:miter lim="400000"/>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smtClean="0">
                <a:cs typeface="B Titr" pitchFamily="2" charset="-78"/>
              </a:rPr>
              <a:t>ضربان زودرس بطنی </a:t>
            </a:r>
            <a:r>
              <a:rPr lang="en-US" sz="2400" b="1" dirty="0" smtClean="0">
                <a:cs typeface="B Titr" pitchFamily="2" charset="-78"/>
              </a:rPr>
              <a:t>(Premature Ventricular Complex/ PVC/ Ventricular </a:t>
            </a:r>
            <a:r>
              <a:rPr lang="en-US" sz="2400" b="1" dirty="0" err="1" smtClean="0">
                <a:cs typeface="B Titr" pitchFamily="2" charset="-78"/>
              </a:rPr>
              <a:t>Extrasystole</a:t>
            </a:r>
            <a:r>
              <a:rPr lang="en-US" sz="2400" b="1" dirty="0" smtClean="0">
                <a:cs typeface="B Titr" pitchFamily="2" charset="-78"/>
              </a:rPr>
              <a:t>)</a:t>
            </a:r>
            <a:endParaRPr lang="en-US" sz="2400" b="1" dirty="0">
              <a:cs typeface="B Titr" pitchFamily="2" charset="-78"/>
            </a:endParaRPr>
          </a:p>
        </p:txBody>
      </p:sp>
      <p:sp>
        <p:nvSpPr>
          <p:cNvPr id="3" name="Content Placeholder 2"/>
          <p:cNvSpPr>
            <a:spLocks noGrp="1"/>
          </p:cNvSpPr>
          <p:nvPr>
            <p:ph idx="1"/>
          </p:nvPr>
        </p:nvSpPr>
        <p:spPr/>
        <p:txBody>
          <a:bodyPr/>
          <a:lstStyle/>
          <a:p>
            <a:pPr lvl="0" algn="just" rtl="1"/>
            <a:r>
              <a:rPr lang="fa-IR" sz="1800" b="1" dirty="0" smtClean="0">
                <a:cs typeface="B Compset" pitchFamily="2" charset="-78"/>
              </a:rPr>
              <a:t>امروزه درمان دارویی به صورت روتین برای درمان </a:t>
            </a:r>
            <a:r>
              <a:rPr lang="en-US" sz="1800" b="1" dirty="0" smtClean="0">
                <a:cs typeface="B Compset" pitchFamily="2" charset="-78"/>
              </a:rPr>
              <a:t>PVC </a:t>
            </a:r>
            <a:r>
              <a:rPr lang="fa-IR" sz="1800" b="1" dirty="0" smtClean="0">
                <a:cs typeface="B Compset" pitchFamily="2" charset="-78"/>
              </a:rPr>
              <a:t> توصیه نمی‌شود. </a:t>
            </a:r>
          </a:p>
          <a:p>
            <a:pPr lvl="0" algn="just" rtl="1"/>
            <a:endParaRPr lang="fa-IR" sz="1800" b="1" dirty="0" smtClean="0">
              <a:cs typeface="B Compset" pitchFamily="2" charset="-78"/>
            </a:endParaRPr>
          </a:p>
          <a:p>
            <a:pPr lvl="0" algn="just" rtl="1"/>
            <a:r>
              <a:rPr lang="fa-IR" sz="1800" b="1" dirty="0" smtClean="0">
                <a:cs typeface="B Compset" pitchFamily="2" charset="-78"/>
              </a:rPr>
              <a:t>همانند سایر آریتمی‌ها قدم اول شناسایی و حذف عوامل ایجاد کننده می‌باشد. </a:t>
            </a:r>
          </a:p>
          <a:p>
            <a:pPr lvl="0" algn="just" rtl="1"/>
            <a:endParaRPr lang="fa-IR" sz="1800" b="1" dirty="0" smtClean="0">
              <a:cs typeface="B Compset" pitchFamily="2" charset="-78"/>
            </a:endParaRPr>
          </a:p>
        </p:txBody>
      </p:sp>
      <p:pic>
        <p:nvPicPr>
          <p:cNvPr id="4" name="pasted-image.png"/>
          <p:cNvPicPr/>
          <p:nvPr/>
        </p:nvPicPr>
        <p:blipFill>
          <a:blip r:embed="rId2">
            <a:extLst/>
          </a:blip>
          <a:stretch>
            <a:fillRect/>
          </a:stretch>
        </p:blipFill>
        <p:spPr>
          <a:xfrm>
            <a:off x="1676400" y="3124200"/>
            <a:ext cx="5994400" cy="1562100"/>
          </a:xfrm>
          <a:prstGeom prst="rect">
            <a:avLst/>
          </a:prstGeom>
          <a:ln w="12700">
            <a:miter lim="400000"/>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smtClean="0">
                <a:cs typeface="B Titr" pitchFamily="2" charset="-78"/>
              </a:rPr>
              <a:t>ضربان زودرس بطنی </a:t>
            </a:r>
            <a:r>
              <a:rPr lang="en-US" sz="2400" b="1" dirty="0" smtClean="0">
                <a:cs typeface="B Titr" pitchFamily="2" charset="-78"/>
              </a:rPr>
              <a:t>(Premature Ventricular Complex/ PVC/ Ventricular </a:t>
            </a:r>
            <a:r>
              <a:rPr lang="en-US" sz="2400" b="1" dirty="0" err="1" smtClean="0">
                <a:cs typeface="B Titr" pitchFamily="2" charset="-78"/>
              </a:rPr>
              <a:t>Extrasystole</a:t>
            </a:r>
            <a:r>
              <a:rPr lang="en-US" sz="2400" b="1" dirty="0" smtClean="0">
                <a:cs typeface="B Titr" pitchFamily="2" charset="-78"/>
              </a:rPr>
              <a:t>)</a:t>
            </a:r>
            <a:endParaRPr lang="en-US" sz="2400" b="1" dirty="0">
              <a:cs typeface="B Titr" pitchFamily="2" charset="-78"/>
            </a:endParaRPr>
          </a:p>
        </p:txBody>
      </p:sp>
      <p:sp>
        <p:nvSpPr>
          <p:cNvPr id="3" name="Content Placeholder 2"/>
          <p:cNvSpPr>
            <a:spLocks noGrp="1"/>
          </p:cNvSpPr>
          <p:nvPr>
            <p:ph idx="1"/>
          </p:nvPr>
        </p:nvSpPr>
        <p:spPr/>
        <p:txBody>
          <a:bodyPr/>
          <a:lstStyle/>
          <a:p>
            <a:pPr lvl="0" algn="just" rtl="1"/>
            <a:r>
              <a:rPr lang="fa-IR" sz="1800" b="1" dirty="0" smtClean="0">
                <a:cs typeface="B Compset" pitchFamily="2" charset="-78"/>
              </a:rPr>
              <a:t>در صورت زیاد بودن تعداد </a:t>
            </a:r>
            <a:r>
              <a:rPr lang="en-US" sz="1800" b="1" dirty="0" smtClean="0">
                <a:cs typeface="B Compset" pitchFamily="2" charset="-78"/>
              </a:rPr>
              <a:t>PVC</a:t>
            </a:r>
            <a:r>
              <a:rPr lang="fa-IR" sz="1800" b="1" dirty="0" smtClean="0">
                <a:cs typeface="B Compset" pitchFamily="2" charset="-78"/>
              </a:rPr>
              <a:t> ها و یا ایجاد علایم بالینی، از بتابلاکرها یا داروهای ضد آریتمی مثل آمیودارون یا لیدوکایین در درمان بیمارستانی استفاده می‌شود.</a:t>
            </a:r>
            <a:endParaRPr lang="en-US" sz="1800" dirty="0" smtClean="0">
              <a:cs typeface="B Compset" pitchFamily="2" charset="-78"/>
            </a:endParaRPr>
          </a:p>
          <a:p>
            <a:pPr algn="just" rtl="1"/>
            <a:endParaRPr lang="en-US" sz="1800" dirty="0">
              <a:cs typeface="B Compset" pitchFamily="2" charset="-78"/>
            </a:endParaRPr>
          </a:p>
        </p:txBody>
      </p:sp>
      <p:pic>
        <p:nvPicPr>
          <p:cNvPr id="4" name="pasted-image.png"/>
          <p:cNvPicPr/>
          <p:nvPr/>
        </p:nvPicPr>
        <p:blipFill>
          <a:blip r:embed="rId2">
            <a:extLst/>
          </a:blip>
          <a:stretch>
            <a:fillRect/>
          </a:stretch>
        </p:blipFill>
        <p:spPr>
          <a:xfrm>
            <a:off x="1676400" y="2971800"/>
            <a:ext cx="5994400" cy="1574800"/>
          </a:xfrm>
          <a:prstGeom prst="rect">
            <a:avLst/>
          </a:prstGeom>
          <a:ln w="12700">
            <a:miter lim="400000"/>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smtClean="0">
                <a:cs typeface="B Titr" pitchFamily="2" charset="-78"/>
              </a:rPr>
              <a:t>تاکی کاردی بطنی (</a:t>
            </a:r>
            <a:r>
              <a:rPr lang="en-US" sz="2400" b="1" dirty="0" smtClean="0">
                <a:cs typeface="B Titr" pitchFamily="2" charset="-78"/>
              </a:rPr>
              <a:t>(Ventricular Tachycardia/ VT</a:t>
            </a:r>
            <a:endParaRPr lang="en-US" sz="2400" dirty="0">
              <a:cs typeface="B Titr" pitchFamily="2" charset="-78"/>
            </a:endParaRPr>
          </a:p>
        </p:txBody>
      </p:sp>
      <p:sp>
        <p:nvSpPr>
          <p:cNvPr id="3" name="Content Placeholder 2"/>
          <p:cNvSpPr>
            <a:spLocks noGrp="1"/>
          </p:cNvSpPr>
          <p:nvPr>
            <p:ph idx="1"/>
          </p:nvPr>
        </p:nvSpPr>
        <p:spPr/>
        <p:txBody>
          <a:bodyPr/>
          <a:lstStyle/>
          <a:p>
            <a:pPr marL="324485" indent="-324485" algn="justLow" defTabSz="426466" rtl="1">
              <a:spcBef>
                <a:spcPts val="3000"/>
              </a:spcBef>
              <a:defRPr sz="1800"/>
            </a:pPr>
            <a:r>
              <a:rPr lang="fa-IR" sz="1800" b="1" dirty="0" smtClean="0">
                <a:cs typeface="B Compset" pitchFamily="2" charset="-78"/>
              </a:rPr>
              <a:t>اگر ریتم بطنی </a:t>
            </a:r>
            <a:r>
              <a:rPr lang="en-US" sz="1800" b="1" dirty="0" smtClean="0">
                <a:cs typeface="B Compset" pitchFamily="2" charset="-78"/>
              </a:rPr>
              <a:t>(Wide QRS)</a:t>
            </a:r>
            <a:r>
              <a:rPr lang="fa-IR" sz="1800" b="1" dirty="0" smtClean="0">
                <a:cs typeface="B Compset" pitchFamily="2" charset="-78"/>
              </a:rPr>
              <a:t> با سرعت بین 250-100 بار در دقیقه دیده شود، ریتم مورد نظر را تاکی‌کاردی بطنی</a:t>
            </a:r>
            <a:r>
              <a:rPr lang="en-US" sz="1800" b="1" dirty="0" smtClean="0">
                <a:cs typeface="B Compset" pitchFamily="2" charset="-78"/>
              </a:rPr>
              <a:t>(Ventricular Tachycardia/ VT) </a:t>
            </a:r>
            <a:r>
              <a:rPr lang="fa-IR" sz="1800" b="1" dirty="0" smtClean="0">
                <a:cs typeface="B Compset" pitchFamily="2" charset="-78"/>
              </a:rPr>
              <a:t> می‌نامند.</a:t>
            </a:r>
          </a:p>
          <a:p>
            <a:pPr marL="324485" indent="-324485" algn="justLow" defTabSz="426466" rtl="1">
              <a:spcBef>
                <a:spcPts val="3000"/>
              </a:spcBef>
              <a:defRPr sz="1800"/>
            </a:pPr>
            <a:r>
              <a:rPr lang="fa-IR" sz="1800" b="1" dirty="0" smtClean="0">
                <a:cs typeface="B Compset" pitchFamily="2" charset="-78"/>
              </a:rPr>
              <a:t> سه یا بیشتر از سه </a:t>
            </a:r>
            <a:r>
              <a:rPr lang="en-US" sz="1800" b="1" dirty="0" smtClean="0">
                <a:cs typeface="B Compset" pitchFamily="2" charset="-78"/>
              </a:rPr>
              <a:t>PVC </a:t>
            </a:r>
            <a:r>
              <a:rPr lang="fa-IR" sz="1800" b="1" dirty="0" smtClean="0">
                <a:cs typeface="B Compset" pitchFamily="2" charset="-78"/>
              </a:rPr>
              <a:t> پشت سر هم را نیزیک </a:t>
            </a:r>
            <a:r>
              <a:rPr lang="en-US" sz="1800" b="1" dirty="0" smtClean="0">
                <a:cs typeface="B Compset" pitchFamily="2" charset="-78"/>
              </a:rPr>
              <a:t>run of VT </a:t>
            </a:r>
            <a:r>
              <a:rPr lang="fa-IR" sz="1800" b="1" dirty="0" smtClean="0">
                <a:cs typeface="B Compset" pitchFamily="2" charset="-78"/>
              </a:rPr>
              <a:t> می‌نامند.</a:t>
            </a:r>
          </a:p>
          <a:p>
            <a:pPr marL="324485" lvl="0" indent="-324485" algn="justLow" defTabSz="426466" rtl="1">
              <a:spcBef>
                <a:spcPts val="3000"/>
              </a:spcBef>
              <a:defRPr sz="1800"/>
            </a:pPr>
            <a:r>
              <a:rPr lang="fa-IR" sz="1800" b="1" dirty="0" smtClean="0">
                <a:cs typeface="B Compset" pitchFamily="2" charset="-78"/>
              </a:rPr>
              <a:t>اگر </a:t>
            </a:r>
            <a:r>
              <a:rPr lang="en-US" sz="1800" b="1" dirty="0" smtClean="0">
                <a:cs typeface="B Compset" pitchFamily="2" charset="-78"/>
              </a:rPr>
              <a:t>VT </a:t>
            </a:r>
            <a:r>
              <a:rPr lang="fa-IR" sz="1800" b="1" dirty="0" smtClean="0">
                <a:cs typeface="B Compset" pitchFamily="2" charset="-78"/>
              </a:rPr>
              <a:t> کم‌تر از 30 ثانیه طول بکشد، آن را </a:t>
            </a:r>
            <a:r>
              <a:rPr lang="en-US" sz="1800" b="1" dirty="0" smtClean="0">
                <a:cs typeface="B Compset" pitchFamily="2" charset="-78"/>
              </a:rPr>
              <a:t>non sustained VT </a:t>
            </a:r>
            <a:r>
              <a:rPr lang="fa-IR" sz="1800" b="1" dirty="0" smtClean="0">
                <a:cs typeface="B Compset" pitchFamily="2" charset="-78"/>
              </a:rPr>
              <a:t> و اگر بیش‌تر از 30 ثانیه طول بکشد        </a:t>
            </a:r>
            <a:r>
              <a:rPr lang="en-US" sz="1800" b="1" dirty="0" smtClean="0">
                <a:cs typeface="B Compset" pitchFamily="2" charset="-78"/>
              </a:rPr>
              <a:t>sustained VT </a:t>
            </a:r>
            <a:r>
              <a:rPr lang="fa-IR" sz="1800" b="1" dirty="0" smtClean="0">
                <a:cs typeface="B Compset" pitchFamily="2" charset="-78"/>
              </a:rPr>
              <a:t> می‌نامند.</a:t>
            </a:r>
          </a:p>
          <a:p>
            <a:pPr marL="324485" lvl="0" indent="-324485" algn="justLow" defTabSz="426466" rtl="1">
              <a:spcBef>
                <a:spcPts val="3000"/>
              </a:spcBef>
              <a:defRPr sz="1800"/>
            </a:pPr>
            <a:r>
              <a:rPr lang="fa-IR" sz="1800" b="1" dirty="0" smtClean="0">
                <a:cs typeface="B Compset" pitchFamily="2" charset="-78"/>
              </a:rPr>
              <a:t>یکی از علل مهم مرگ و میر پس از </a:t>
            </a:r>
            <a:r>
              <a:rPr lang="en-US" sz="1800" b="1" dirty="0" smtClean="0">
                <a:cs typeface="B Compset" pitchFamily="2" charset="-78"/>
              </a:rPr>
              <a:t>MI</a:t>
            </a:r>
            <a:r>
              <a:rPr lang="fa-IR" sz="1800" b="1" dirty="0" smtClean="0">
                <a:cs typeface="B Compset" pitchFamily="2" charset="-78"/>
              </a:rPr>
              <a:t> می باشد.</a:t>
            </a:r>
          </a:p>
          <a:p>
            <a:pPr algn="r" rtl="1">
              <a:buNone/>
            </a:pPr>
            <a:endParaRPr lang="en-US" sz="1800" dirty="0">
              <a:cs typeface="B Compset" pitchFamily="2" charset="-78"/>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smtClean="0">
                <a:cs typeface="B Titr" pitchFamily="2" charset="-78"/>
              </a:rPr>
              <a:t>تاکی کاردی بطنی (</a:t>
            </a:r>
            <a:r>
              <a:rPr lang="en-US" sz="2400" b="1" dirty="0" smtClean="0">
                <a:cs typeface="B Titr" pitchFamily="2" charset="-78"/>
              </a:rPr>
              <a:t>(Ventricular Tachycardia/ VT</a:t>
            </a:r>
            <a:endParaRPr lang="en-US" sz="2400" dirty="0">
              <a:cs typeface="B Titr" pitchFamily="2" charset="-78"/>
            </a:endParaRPr>
          </a:p>
        </p:txBody>
      </p:sp>
      <p:sp>
        <p:nvSpPr>
          <p:cNvPr id="3" name="Content Placeholder 2"/>
          <p:cNvSpPr>
            <a:spLocks noGrp="1"/>
          </p:cNvSpPr>
          <p:nvPr>
            <p:ph idx="1"/>
          </p:nvPr>
        </p:nvSpPr>
        <p:spPr/>
        <p:txBody>
          <a:bodyPr/>
          <a:lstStyle/>
          <a:p>
            <a:pPr algn="justLow" rtl="1"/>
            <a:r>
              <a:rPr lang="fa-IR" sz="1800" b="1" dirty="0" smtClean="0">
                <a:cs typeface="B Compset" pitchFamily="2" charset="-78"/>
              </a:rPr>
              <a:t>این ریتم، ریتم خطرناکی است که سریعاً باعث افت برون ده قلبی و کلاپس عروقی خواهد شد و نیازمند اقدامات فوری است. </a:t>
            </a:r>
          </a:p>
          <a:p>
            <a:pPr algn="justLow" rtl="1"/>
            <a:endParaRPr lang="fa-IR" sz="1800" b="1" dirty="0" smtClean="0">
              <a:cs typeface="B Compset" pitchFamily="2" charset="-78"/>
            </a:endParaRPr>
          </a:p>
          <a:p>
            <a:pPr algn="justLow" rtl="1"/>
            <a:r>
              <a:rPr lang="fa-IR" sz="1800" b="1" dirty="0" smtClean="0">
                <a:cs typeface="B Compset" pitchFamily="2" charset="-78"/>
              </a:rPr>
              <a:t>اگر بیمار از نظر همودینامیکی اختلالی نداشته و هوشیار باشد، از درمان‌های دارویی ضدآریتمی مثل آمیودارون و لیدوکایین استفاده می‌شود.</a:t>
            </a:r>
          </a:p>
          <a:p>
            <a:pPr algn="justLow" rtl="1">
              <a:buNone/>
            </a:pPr>
            <a:endParaRPr lang="en-US" sz="1800" dirty="0">
              <a:cs typeface="B Compset" pitchFamily="2" charset="-78"/>
            </a:endParaRPr>
          </a:p>
        </p:txBody>
      </p:sp>
      <p:pic>
        <p:nvPicPr>
          <p:cNvPr id="4" name="pasted-image.png"/>
          <p:cNvPicPr/>
          <p:nvPr/>
        </p:nvPicPr>
        <p:blipFill>
          <a:blip r:embed="rId2">
            <a:extLst/>
          </a:blip>
          <a:stretch>
            <a:fillRect/>
          </a:stretch>
        </p:blipFill>
        <p:spPr>
          <a:xfrm>
            <a:off x="1981200" y="3505200"/>
            <a:ext cx="5181600" cy="1358900"/>
          </a:xfrm>
          <a:prstGeom prst="rect">
            <a:avLst/>
          </a:prstGeom>
          <a:ln w="12700">
            <a:miter lim="400000"/>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smtClean="0">
                <a:cs typeface="B Titr" pitchFamily="2" charset="-78"/>
              </a:rPr>
              <a:t>الکتروکاردیوگرام</a:t>
            </a:r>
            <a:endParaRPr lang="en-US" sz="2400" dirty="0">
              <a:cs typeface="B Titr" pitchFamily="2" charset="-78"/>
            </a:endParaRPr>
          </a:p>
        </p:txBody>
      </p:sp>
      <p:sp>
        <p:nvSpPr>
          <p:cNvPr id="3" name="Content Placeholder 2"/>
          <p:cNvSpPr>
            <a:spLocks noGrp="1"/>
          </p:cNvSpPr>
          <p:nvPr>
            <p:ph idx="1"/>
          </p:nvPr>
        </p:nvSpPr>
        <p:spPr/>
        <p:txBody>
          <a:bodyPr/>
          <a:lstStyle/>
          <a:p>
            <a:pPr marL="346709" lvl="0" indent="-346709" algn="r" defTabSz="455675" rtl="1">
              <a:spcBef>
                <a:spcPts val="3200"/>
              </a:spcBef>
              <a:defRPr sz="1800"/>
            </a:pPr>
            <a:r>
              <a:rPr lang="fa-IR" sz="1800" b="1" dirty="0" smtClean="0">
                <a:cs typeface="B Compset" pitchFamily="2" charset="-78"/>
              </a:rPr>
              <a:t> بر روی کاغذ الکتروکاردیوگرام، محور افقی نشان دهنده‌ی زمان و محور عرضی نشان دهنده‌ی شدت جریان الکتریکی است.</a:t>
            </a:r>
          </a:p>
          <a:p>
            <a:pPr marL="346709" lvl="0" indent="-346709" algn="r" defTabSz="455675" rtl="1">
              <a:spcBef>
                <a:spcPts val="3200"/>
              </a:spcBef>
              <a:defRPr sz="1800"/>
            </a:pPr>
            <a:r>
              <a:rPr lang="fa-IR" sz="1800" b="1" dirty="0" smtClean="0">
                <a:cs typeface="B Compset" pitchFamily="2" charset="-78"/>
              </a:rPr>
              <a:t>دستگاه الکتروکاردیوگراف به طور استاندارد با سرعت 25 میلی‌متر در ثانیه وقایع الکتریکی قلب را ثبت می‌کند. </a:t>
            </a:r>
          </a:p>
          <a:p>
            <a:pPr marL="346709" lvl="0" indent="-346709" algn="r" defTabSz="455675" rtl="1">
              <a:spcBef>
                <a:spcPts val="3200"/>
              </a:spcBef>
              <a:defRPr sz="1800"/>
            </a:pPr>
            <a:r>
              <a:rPr lang="fa-IR" sz="1800" b="1" dirty="0" smtClean="0">
                <a:cs typeface="B Compset" pitchFamily="2" charset="-78"/>
              </a:rPr>
              <a:t>پس هر مربع یک میلی‌متری بر روی محور افقی، معادل 0/04 ثانیه، و هر مربع 5 میلی‌متری معادل 0/2 ثانیه می‌باشد.</a:t>
            </a:r>
            <a:endParaRPr lang="en-US" sz="1800" b="1" dirty="0" smtClean="0">
              <a:cs typeface="B Compset" pitchFamily="2" charset="-78"/>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smtClean="0">
                <a:cs typeface="B Titr" pitchFamily="2" charset="-78"/>
              </a:rPr>
              <a:t>تاکی کاردی بطنی (</a:t>
            </a:r>
            <a:r>
              <a:rPr lang="en-US" sz="2400" b="1" dirty="0" smtClean="0">
                <a:cs typeface="B Titr" pitchFamily="2" charset="-78"/>
              </a:rPr>
              <a:t>(Ventricular Tachycardia/ VT</a:t>
            </a:r>
            <a:endParaRPr lang="en-US" sz="2400" dirty="0">
              <a:cs typeface="B Titr" pitchFamily="2" charset="-78"/>
            </a:endParaRPr>
          </a:p>
        </p:txBody>
      </p:sp>
      <p:sp>
        <p:nvSpPr>
          <p:cNvPr id="3" name="Content Placeholder 2"/>
          <p:cNvSpPr>
            <a:spLocks noGrp="1"/>
          </p:cNvSpPr>
          <p:nvPr>
            <p:ph idx="1"/>
          </p:nvPr>
        </p:nvSpPr>
        <p:spPr/>
        <p:txBody>
          <a:bodyPr/>
          <a:lstStyle/>
          <a:p>
            <a:pPr algn="justLow" rtl="1"/>
            <a:r>
              <a:rPr lang="fa-IR" sz="1800" b="1" dirty="0" smtClean="0">
                <a:cs typeface="B Compset" pitchFamily="2" charset="-78"/>
              </a:rPr>
              <a:t>اگر پالس‌های محیطی بیمار هنوز قابل لمس باشند، اما بیمار از نظر همودینامیکی دچار اختلال شده باشد، از شوک الکتریکی سینکورونایزه استفاده می‌شود. </a:t>
            </a:r>
          </a:p>
          <a:p>
            <a:pPr algn="justLow" rtl="1"/>
            <a:endParaRPr lang="fa-IR" sz="1800" b="1" dirty="0" smtClean="0">
              <a:cs typeface="B Compset" pitchFamily="2" charset="-78"/>
            </a:endParaRPr>
          </a:p>
          <a:p>
            <a:pPr algn="justLow" rtl="1"/>
            <a:r>
              <a:rPr lang="fa-IR" sz="1800" b="1" dirty="0" smtClean="0">
                <a:cs typeface="B Compset" pitchFamily="2" charset="-78"/>
              </a:rPr>
              <a:t>در نهایت اگر نبض بیمار قابل لمس نباشد، سریعاً از شوک الکتریکی به شکل غیر سینکرونایزه </a:t>
            </a:r>
            <a:r>
              <a:rPr lang="en-US" sz="1800" b="1" dirty="0" err="1" smtClean="0">
                <a:cs typeface="B Compset" pitchFamily="2" charset="-78"/>
              </a:rPr>
              <a:t>asynchronized</a:t>
            </a:r>
            <a:r>
              <a:rPr lang="en-US" sz="1800" b="1" dirty="0" smtClean="0">
                <a:cs typeface="B Compset" pitchFamily="2" charset="-78"/>
              </a:rPr>
              <a:t>) DC shock/ defibrillation </a:t>
            </a:r>
            <a:r>
              <a:rPr lang="fa-IR" sz="1800" b="1" dirty="0" smtClean="0">
                <a:cs typeface="B Compset" pitchFamily="2" charset="-78"/>
              </a:rPr>
              <a:t> </a:t>
            </a:r>
            <a:r>
              <a:rPr lang="en-US" sz="1800" b="1" dirty="0" smtClean="0">
                <a:cs typeface="B Compset" pitchFamily="2" charset="-78"/>
              </a:rPr>
              <a:t>(</a:t>
            </a:r>
            <a:r>
              <a:rPr lang="fa-IR" sz="1800" b="1" dirty="0" smtClean="0">
                <a:cs typeface="B Compset" pitchFamily="2" charset="-78"/>
              </a:rPr>
              <a:t> استفاده خواهد شد.</a:t>
            </a:r>
          </a:p>
          <a:p>
            <a:pPr algn="r" rtl="1">
              <a:buNone/>
            </a:pPr>
            <a:endParaRPr lang="en-US" sz="1800" dirty="0">
              <a:cs typeface="B Compset" pitchFamily="2" charset="-78"/>
            </a:endParaRPr>
          </a:p>
        </p:txBody>
      </p:sp>
      <p:pic>
        <p:nvPicPr>
          <p:cNvPr id="4" name="pasted-image.png"/>
          <p:cNvPicPr/>
          <p:nvPr/>
        </p:nvPicPr>
        <p:blipFill>
          <a:blip r:embed="rId2">
            <a:extLst/>
          </a:blip>
          <a:stretch>
            <a:fillRect/>
          </a:stretch>
        </p:blipFill>
        <p:spPr>
          <a:xfrm>
            <a:off x="2057400" y="3581400"/>
            <a:ext cx="4953000" cy="1358900"/>
          </a:xfrm>
          <a:prstGeom prst="rect">
            <a:avLst/>
          </a:prstGeom>
          <a:ln w="12700">
            <a:miter lim="400000"/>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rtl="1"/>
            <a:r>
              <a:rPr lang="fa-IR" sz="2400" dirty="0" smtClean="0">
                <a:cs typeface="B Titr" pitchFamily="2" charset="-78"/>
              </a:rPr>
              <a:t>تورسادس دی پوینت </a:t>
            </a:r>
            <a:r>
              <a:rPr lang="en-US" sz="2400" b="1" dirty="0" smtClean="0">
                <a:cs typeface="B Titr" pitchFamily="2" charset="-78"/>
              </a:rPr>
              <a:t>(</a:t>
            </a:r>
            <a:r>
              <a:rPr lang="en-US" sz="2400" b="1" dirty="0" err="1" smtClean="0">
                <a:cs typeface="B Titr" pitchFamily="2" charset="-78"/>
              </a:rPr>
              <a:t>Torsades</a:t>
            </a:r>
            <a:r>
              <a:rPr lang="en-US" sz="2400" b="1" dirty="0" smtClean="0">
                <a:cs typeface="B Titr" pitchFamily="2" charset="-78"/>
              </a:rPr>
              <a:t> de Point)</a:t>
            </a:r>
            <a:endParaRPr lang="en-US" sz="2400" b="1" dirty="0">
              <a:cs typeface="B Titr" pitchFamily="2" charset="-78"/>
            </a:endParaRPr>
          </a:p>
        </p:txBody>
      </p:sp>
      <p:sp>
        <p:nvSpPr>
          <p:cNvPr id="3" name="Content Placeholder 2"/>
          <p:cNvSpPr>
            <a:spLocks noGrp="1"/>
          </p:cNvSpPr>
          <p:nvPr>
            <p:ph idx="1"/>
          </p:nvPr>
        </p:nvSpPr>
        <p:spPr/>
        <p:txBody>
          <a:bodyPr/>
          <a:lstStyle/>
          <a:p>
            <a:pPr marL="306704" indent="-306704" algn="just" defTabSz="403097" rtl="1">
              <a:spcBef>
                <a:spcPts val="2800"/>
              </a:spcBef>
              <a:defRPr sz="1800"/>
            </a:pPr>
            <a:r>
              <a:rPr lang="fa-IR" b="1" dirty="0" smtClean="0">
                <a:cs typeface="B Compset" pitchFamily="2" charset="-78"/>
              </a:rPr>
              <a:t>این لغت، واژه‌ای فرانسوی و به معنای گردش دور یک نقطه می‌باشد. </a:t>
            </a:r>
          </a:p>
          <a:p>
            <a:pPr marL="306704" indent="-306704" algn="just" defTabSz="403097" rtl="1">
              <a:spcBef>
                <a:spcPts val="2800"/>
              </a:spcBef>
              <a:defRPr sz="1800"/>
            </a:pPr>
            <a:r>
              <a:rPr lang="fa-IR" b="1" dirty="0" smtClean="0">
                <a:cs typeface="B Compset" pitchFamily="2" charset="-78"/>
              </a:rPr>
              <a:t>این ریتم نوعی </a:t>
            </a:r>
            <a:r>
              <a:rPr lang="en-US" b="1" dirty="0" smtClean="0">
                <a:cs typeface="B Compset" pitchFamily="2" charset="-78"/>
              </a:rPr>
              <a:t>VT</a:t>
            </a:r>
            <a:r>
              <a:rPr lang="fa-IR" b="1" dirty="0" smtClean="0">
                <a:cs typeface="B Compset" pitchFamily="2" charset="-78"/>
              </a:rPr>
              <a:t> می باشد. این ریتم، ریتمی گذرا و خطرناک است که سریعاً به فیبریلاسیون بطنی تبدیل می‌شود. شکل این ریتم خاص و با یک نگاه قابل تشخیص است.</a:t>
            </a:r>
          </a:p>
          <a:p>
            <a:pPr algn="just" rtl="1"/>
            <a:endParaRPr lang="en-US" b="1" dirty="0">
              <a:cs typeface="B Compset" pitchFamily="2" charset="-78"/>
            </a:endParaRPr>
          </a:p>
        </p:txBody>
      </p:sp>
      <p:pic>
        <p:nvPicPr>
          <p:cNvPr id="4" name="pasted-image.png"/>
          <p:cNvPicPr/>
          <p:nvPr/>
        </p:nvPicPr>
        <p:blipFill>
          <a:blip r:embed="rId2">
            <a:extLst/>
          </a:blip>
          <a:stretch>
            <a:fillRect/>
          </a:stretch>
        </p:blipFill>
        <p:spPr>
          <a:xfrm>
            <a:off x="2743200" y="3276600"/>
            <a:ext cx="4038600" cy="1816100"/>
          </a:xfrm>
          <a:prstGeom prst="rect">
            <a:avLst/>
          </a:prstGeom>
          <a:ln w="12700">
            <a:miter lim="400000"/>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rtl="1"/>
            <a:r>
              <a:rPr lang="fa-IR" sz="2400" dirty="0" smtClean="0">
                <a:cs typeface="B Titr" pitchFamily="2" charset="-78"/>
              </a:rPr>
              <a:t>تورسادس دی پوینت </a:t>
            </a:r>
            <a:r>
              <a:rPr lang="en-US" sz="2400" b="1" dirty="0" smtClean="0">
                <a:cs typeface="B Titr" pitchFamily="2" charset="-78"/>
              </a:rPr>
              <a:t>(</a:t>
            </a:r>
            <a:r>
              <a:rPr lang="en-US" sz="2400" b="1" dirty="0" err="1" smtClean="0">
                <a:cs typeface="B Titr" pitchFamily="2" charset="-78"/>
              </a:rPr>
              <a:t>Torsades</a:t>
            </a:r>
            <a:r>
              <a:rPr lang="en-US" sz="2400" b="1" dirty="0" smtClean="0">
                <a:cs typeface="B Titr" pitchFamily="2" charset="-78"/>
              </a:rPr>
              <a:t> de Point)</a:t>
            </a:r>
            <a:endParaRPr lang="en-US" sz="2400" b="1" dirty="0">
              <a:cs typeface="B Titr" pitchFamily="2" charset="-78"/>
            </a:endParaRPr>
          </a:p>
        </p:txBody>
      </p:sp>
      <p:sp>
        <p:nvSpPr>
          <p:cNvPr id="3" name="Content Placeholder 2"/>
          <p:cNvSpPr>
            <a:spLocks noGrp="1"/>
          </p:cNvSpPr>
          <p:nvPr>
            <p:ph idx="1"/>
          </p:nvPr>
        </p:nvSpPr>
        <p:spPr/>
        <p:txBody>
          <a:bodyPr/>
          <a:lstStyle/>
          <a:p>
            <a:pPr marL="306704" lvl="0" indent="-306704" algn="r" defTabSz="403097" rtl="1">
              <a:spcBef>
                <a:spcPts val="2800"/>
              </a:spcBef>
              <a:buNone/>
              <a:defRPr sz="1800"/>
            </a:pPr>
            <a:r>
              <a:rPr lang="fa-IR" b="1" dirty="0" smtClean="0">
                <a:cs typeface="B Compset" pitchFamily="2" charset="-78"/>
              </a:rPr>
              <a:t>درمان:</a:t>
            </a:r>
          </a:p>
          <a:p>
            <a:pPr marL="306704" indent="-306704" algn="r" defTabSz="403097" rtl="1">
              <a:spcBef>
                <a:spcPts val="2800"/>
              </a:spcBef>
              <a:defRPr sz="1800"/>
            </a:pPr>
            <a:r>
              <a:rPr lang="fa-IR" sz="1800" b="1" dirty="0" smtClean="0">
                <a:cs typeface="B Compset" pitchFamily="2" charset="-78"/>
              </a:rPr>
              <a:t>اصلاح اختلالات الکترولیتی</a:t>
            </a:r>
          </a:p>
          <a:p>
            <a:pPr marL="306704" indent="-306704" algn="r" defTabSz="403097" rtl="1">
              <a:spcBef>
                <a:spcPts val="2800"/>
              </a:spcBef>
              <a:defRPr sz="1800"/>
            </a:pPr>
            <a:r>
              <a:rPr lang="fa-IR" sz="1800" b="1" dirty="0" smtClean="0">
                <a:cs typeface="B Compset" pitchFamily="2" charset="-78"/>
              </a:rPr>
              <a:t>قطع مصرف داروهای طولانی کننده فاصله </a:t>
            </a:r>
            <a:r>
              <a:rPr lang="en-US" sz="1800" b="1" dirty="0" smtClean="0">
                <a:cs typeface="B Compset" pitchFamily="2" charset="-78"/>
              </a:rPr>
              <a:t>QT</a:t>
            </a:r>
            <a:endParaRPr lang="fa-IR" sz="1800" b="1" dirty="0" smtClean="0">
              <a:cs typeface="B Compset" pitchFamily="2" charset="-78"/>
            </a:endParaRPr>
          </a:p>
          <a:p>
            <a:pPr marL="306704" indent="-306704" algn="r" defTabSz="403097" rtl="1">
              <a:spcBef>
                <a:spcPts val="2800"/>
              </a:spcBef>
              <a:defRPr sz="1800"/>
            </a:pPr>
            <a:r>
              <a:rPr lang="fa-IR" sz="1800" b="1" dirty="0" smtClean="0">
                <a:cs typeface="B Compset" pitchFamily="2" charset="-78"/>
              </a:rPr>
              <a:t>سولفات منیزیوم</a:t>
            </a:r>
          </a:p>
          <a:p>
            <a:pPr marL="306704" indent="-306704" algn="r" defTabSz="403097" rtl="1">
              <a:spcBef>
                <a:spcPts val="2800"/>
              </a:spcBef>
              <a:defRPr sz="1800"/>
            </a:pPr>
            <a:r>
              <a:rPr lang="fa-IR" sz="1800" b="1" dirty="0" smtClean="0">
                <a:cs typeface="B Compset" pitchFamily="2" charset="-78"/>
              </a:rPr>
              <a:t> شوک الکتریکی</a:t>
            </a:r>
          </a:p>
          <a:p>
            <a:pPr algn="r" rtl="1"/>
            <a:endParaRPr lang="en-US" b="1" dirty="0">
              <a:cs typeface="B Compset" pitchFamily="2" charset="-78"/>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smtClean="0">
                <a:cs typeface="B Titr" pitchFamily="2" charset="-78"/>
              </a:rPr>
              <a:t>فیبریلاسیون بطنی </a:t>
            </a:r>
            <a:r>
              <a:rPr lang="en-US" sz="2400" b="1" dirty="0" smtClean="0">
                <a:cs typeface="B Titr" pitchFamily="2" charset="-78"/>
              </a:rPr>
              <a:t>(Ventricular Fibrillation)</a:t>
            </a:r>
            <a:endParaRPr lang="en-US" sz="2400" b="1" dirty="0">
              <a:cs typeface="B Titr" pitchFamily="2" charset="-78"/>
            </a:endParaRPr>
          </a:p>
        </p:txBody>
      </p:sp>
      <p:sp>
        <p:nvSpPr>
          <p:cNvPr id="3" name="Content Placeholder 2"/>
          <p:cNvSpPr>
            <a:spLocks noGrp="1"/>
          </p:cNvSpPr>
          <p:nvPr>
            <p:ph idx="1"/>
          </p:nvPr>
        </p:nvSpPr>
        <p:spPr>
          <a:xfrm>
            <a:off x="381000" y="1524000"/>
            <a:ext cx="8229600" cy="4525963"/>
          </a:xfrm>
        </p:spPr>
        <p:txBody>
          <a:bodyPr/>
          <a:lstStyle/>
          <a:p>
            <a:pPr marL="400050" indent="-400050" algn="just" defTabSz="525779" rtl="1">
              <a:spcBef>
                <a:spcPts val="3700"/>
              </a:spcBef>
              <a:defRPr sz="1800"/>
            </a:pPr>
            <a:r>
              <a:rPr lang="fa-IR" b="1" dirty="0" smtClean="0">
                <a:cs typeface="B Compset" pitchFamily="2" charset="-78"/>
              </a:rPr>
              <a:t>در این ریتم سلول‌های بطنی یک سری ارتعاشاتی را از خود نشان می‌دهند که هیچکدام منجر به یک انقباض کامل در عضله قلب نمی‌شود. </a:t>
            </a:r>
          </a:p>
          <a:p>
            <a:pPr marL="400050" indent="-400050" algn="just" defTabSz="525779" rtl="1">
              <a:spcBef>
                <a:spcPts val="3700"/>
              </a:spcBef>
              <a:defRPr sz="1800"/>
            </a:pPr>
            <a:r>
              <a:rPr lang="fa-IR" b="1" dirty="0" smtClean="0">
                <a:cs typeface="B Compset" pitchFamily="2" charset="-78"/>
              </a:rPr>
              <a:t>در نتیجه روی </a:t>
            </a:r>
            <a:r>
              <a:rPr lang="en-US" b="1" dirty="0" smtClean="0">
                <a:cs typeface="B Compset" pitchFamily="2" charset="-78"/>
              </a:rPr>
              <a:t>ECG</a:t>
            </a:r>
            <a:r>
              <a:rPr lang="fa-IR" b="1" dirty="0" smtClean="0">
                <a:cs typeface="B Compset" pitchFamily="2" charset="-78"/>
              </a:rPr>
              <a:t> هیچ‌کدام از اجزای الکتروکاردیوگرام دیده نمی‌شود و در عوض امواج سازمان نیافته‌ای مشاهده می‌گردد</a:t>
            </a:r>
            <a:r>
              <a:rPr lang="en-US" b="1" dirty="0" smtClean="0">
                <a:cs typeface="B Compset" pitchFamily="2" charset="-78"/>
              </a:rPr>
              <a:t>.</a:t>
            </a:r>
          </a:p>
          <a:p>
            <a:pPr algn="r" rtl="1"/>
            <a:endParaRPr lang="en-US" dirty="0"/>
          </a:p>
        </p:txBody>
      </p:sp>
      <p:pic>
        <p:nvPicPr>
          <p:cNvPr id="5" name="pasted-image.png"/>
          <p:cNvPicPr/>
          <p:nvPr/>
        </p:nvPicPr>
        <p:blipFill>
          <a:blip r:embed="rId2">
            <a:extLst/>
          </a:blip>
          <a:stretch>
            <a:fillRect/>
          </a:stretch>
        </p:blipFill>
        <p:spPr>
          <a:xfrm>
            <a:off x="1905000" y="3352800"/>
            <a:ext cx="5105400" cy="952500"/>
          </a:xfrm>
          <a:prstGeom prst="rect">
            <a:avLst/>
          </a:prstGeom>
          <a:ln w="12700">
            <a:miter lim="400000"/>
          </a:ln>
        </p:spPr>
      </p:pic>
      <p:pic>
        <p:nvPicPr>
          <p:cNvPr id="6" name="pasted-image.png"/>
          <p:cNvPicPr/>
          <p:nvPr/>
        </p:nvPicPr>
        <p:blipFill>
          <a:blip r:embed="rId3">
            <a:extLst/>
          </a:blip>
          <a:stretch>
            <a:fillRect/>
          </a:stretch>
        </p:blipFill>
        <p:spPr>
          <a:xfrm>
            <a:off x="1905000" y="4343400"/>
            <a:ext cx="5105400" cy="952500"/>
          </a:xfrm>
          <a:prstGeom prst="rect">
            <a:avLst/>
          </a:prstGeom>
          <a:ln w="12700">
            <a:miter lim="400000"/>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smtClean="0">
                <a:cs typeface="B Titr" pitchFamily="2" charset="-78"/>
              </a:rPr>
              <a:t>فیبریلاسیون بطنی </a:t>
            </a:r>
            <a:r>
              <a:rPr lang="en-US" sz="2400" b="1" dirty="0" smtClean="0">
                <a:cs typeface="B Titr" pitchFamily="2" charset="-78"/>
              </a:rPr>
              <a:t>(Ventricular Fibrillation)</a:t>
            </a:r>
            <a:endParaRPr lang="en-US" sz="2400" b="1" dirty="0">
              <a:cs typeface="B Titr" pitchFamily="2" charset="-78"/>
            </a:endParaRPr>
          </a:p>
        </p:txBody>
      </p:sp>
      <p:sp>
        <p:nvSpPr>
          <p:cNvPr id="3" name="Content Placeholder 2"/>
          <p:cNvSpPr>
            <a:spLocks noGrp="1"/>
          </p:cNvSpPr>
          <p:nvPr>
            <p:ph idx="1"/>
          </p:nvPr>
        </p:nvSpPr>
        <p:spPr/>
        <p:txBody>
          <a:bodyPr/>
          <a:lstStyle/>
          <a:p>
            <a:pPr marL="400050" indent="-400050" algn="just" defTabSz="525779" rtl="1">
              <a:spcBef>
                <a:spcPts val="3700"/>
              </a:spcBef>
              <a:buNone/>
              <a:defRPr sz="1800"/>
            </a:pPr>
            <a:r>
              <a:rPr lang="fa-IR" b="1" dirty="0" smtClean="0">
                <a:cs typeface="B Compset" pitchFamily="2" charset="-78"/>
              </a:rPr>
              <a:t>درمان:</a:t>
            </a:r>
          </a:p>
          <a:p>
            <a:pPr marL="400050" lvl="0" indent="-400050" algn="r" defTabSz="525779" rtl="1">
              <a:spcBef>
                <a:spcPts val="3700"/>
              </a:spcBef>
              <a:defRPr sz="1800"/>
            </a:pPr>
            <a:r>
              <a:rPr lang="fa-IR" b="1" dirty="0" smtClean="0">
                <a:cs typeface="B Compset" pitchFamily="2" charset="-78"/>
              </a:rPr>
              <a:t>این ریتم سریعاً باید با </a:t>
            </a:r>
            <a:r>
              <a:rPr lang="en-US" b="1" dirty="0" smtClean="0">
                <a:cs typeface="B Compset" pitchFamily="2" charset="-78"/>
              </a:rPr>
              <a:t>DC shock </a:t>
            </a:r>
            <a:r>
              <a:rPr lang="fa-IR" b="1" dirty="0" smtClean="0">
                <a:cs typeface="B Compset" pitchFamily="2" charset="-78"/>
              </a:rPr>
              <a:t> به صورت غیر سینکرونایزه درمان شود. </a:t>
            </a:r>
          </a:p>
          <a:p>
            <a:pPr marL="400050" lvl="0" indent="-400050" algn="r" defTabSz="525779" rtl="1">
              <a:spcBef>
                <a:spcPts val="3700"/>
              </a:spcBef>
              <a:defRPr sz="1800"/>
            </a:pPr>
            <a:r>
              <a:rPr lang="fa-IR" b="1" dirty="0" smtClean="0">
                <a:cs typeface="B Compset" pitchFamily="2" charset="-78"/>
              </a:rPr>
              <a:t>هرگونه تعلل در این کار سبب مرگ بیمار خواهد شد.</a:t>
            </a:r>
          </a:p>
          <a:p>
            <a:pPr algn="r" rtl="1"/>
            <a:endParaRPr lang="en-US" b="1" dirty="0">
              <a:cs typeface="B Compset" pitchFamily="2" charset="-78"/>
            </a:endParaRPr>
          </a:p>
        </p:txBody>
      </p:sp>
      <p:pic>
        <p:nvPicPr>
          <p:cNvPr id="4" name="pasted-image.png"/>
          <p:cNvPicPr/>
          <p:nvPr/>
        </p:nvPicPr>
        <p:blipFill>
          <a:blip r:embed="rId2">
            <a:extLst/>
          </a:blip>
          <a:stretch>
            <a:fillRect/>
          </a:stretch>
        </p:blipFill>
        <p:spPr>
          <a:xfrm>
            <a:off x="2133600" y="3886200"/>
            <a:ext cx="5029200" cy="1079500"/>
          </a:xfrm>
          <a:prstGeom prst="rect">
            <a:avLst/>
          </a:prstGeom>
          <a:ln w="12700">
            <a:miter lim="400000"/>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smtClean="0">
                <a:cs typeface="B Titr" pitchFamily="2" charset="-78"/>
              </a:rPr>
              <a:t>دفیبریلاتور</a:t>
            </a:r>
            <a:endParaRPr lang="en-US" sz="2400" dirty="0">
              <a:cs typeface="B Titr" pitchFamily="2" charset="-78"/>
            </a:endParaRPr>
          </a:p>
        </p:txBody>
      </p:sp>
      <p:sp>
        <p:nvSpPr>
          <p:cNvPr id="3" name="Content Placeholder 2"/>
          <p:cNvSpPr>
            <a:spLocks noGrp="1"/>
          </p:cNvSpPr>
          <p:nvPr>
            <p:ph idx="1"/>
          </p:nvPr>
        </p:nvSpPr>
        <p:spPr/>
        <p:txBody>
          <a:bodyPr/>
          <a:lstStyle/>
          <a:p>
            <a:pPr algn="just" rtl="1">
              <a:buNone/>
            </a:pPr>
            <a:r>
              <a:rPr lang="fa-IR" sz="1800" b="1" dirty="0" smtClean="0">
                <a:cs typeface="B Compset" pitchFamily="2" charset="-78"/>
              </a:rPr>
              <a:t>دو نوع شوک داریم : </a:t>
            </a:r>
          </a:p>
          <a:p>
            <a:pPr algn="just" rtl="1">
              <a:buNone/>
            </a:pPr>
            <a:endParaRPr lang="fa-IR" sz="1800" b="1" dirty="0" smtClean="0">
              <a:cs typeface="B Compset" pitchFamily="2" charset="-78"/>
            </a:endParaRPr>
          </a:p>
          <a:p>
            <a:pPr algn="just" rtl="1">
              <a:buFont typeface="+mj-lt"/>
              <a:buAutoNum type="arabicPeriod"/>
            </a:pPr>
            <a:r>
              <a:rPr lang="fa-IR" sz="1800" b="1" dirty="0" smtClean="0">
                <a:cs typeface="B Compset" pitchFamily="2" charset="-78"/>
              </a:rPr>
              <a:t>دفیبریلاسیون: شوک حداکثر دوز یعنی 200ژول با انواع بای فازیک و 360 ژول با الکتروشوک های قدیمی </a:t>
            </a:r>
          </a:p>
          <a:p>
            <a:pPr algn="just" rtl="1">
              <a:buFont typeface="+mj-lt"/>
              <a:buAutoNum type="arabicPeriod"/>
            </a:pPr>
            <a:r>
              <a:rPr lang="fa-IR" sz="1800" b="1" dirty="0" smtClean="0">
                <a:cs typeface="B Compset" pitchFamily="2" charset="-78"/>
              </a:rPr>
              <a:t>الکتروکاردیوورژن:  یک شوک سینکرونایزه است که دوز آن قابل تنظیم است.</a:t>
            </a:r>
          </a:p>
          <a:p>
            <a:pPr algn="just" rtl="1">
              <a:buFont typeface="+mj-lt"/>
              <a:buAutoNum type="arabicPeriod"/>
            </a:pPr>
            <a:endParaRPr lang="fa-IR" sz="1800" b="1" dirty="0" smtClean="0">
              <a:cs typeface="B Compset" pitchFamily="2" charset="-78"/>
            </a:endParaRPr>
          </a:p>
          <a:p>
            <a:pPr algn="just" rtl="1">
              <a:buFont typeface="+mj-lt"/>
              <a:buAutoNum type="arabicPeriod"/>
            </a:pPr>
            <a:endParaRPr lang="fa-IR" sz="1800" b="1" dirty="0" smtClean="0">
              <a:cs typeface="B Compset" pitchFamily="2" charset="-78"/>
            </a:endParaRPr>
          </a:p>
          <a:p>
            <a:pPr algn="just" rtl="1"/>
            <a:endParaRPr lang="en-US" sz="1800" b="1" dirty="0">
              <a:cs typeface="B Compset" pitchFamily="2" charset="-78"/>
            </a:endParaRPr>
          </a:p>
        </p:txBody>
      </p:sp>
      <p:sp>
        <p:nvSpPr>
          <p:cNvPr id="4" name="Flowchart: Predefined Process 3"/>
          <p:cNvSpPr/>
          <p:nvPr/>
        </p:nvSpPr>
        <p:spPr>
          <a:xfrm>
            <a:off x="990600" y="3352800"/>
            <a:ext cx="7467600" cy="1447800"/>
          </a:xfrm>
          <a:prstGeom prst="flowChartPredefinedProcess">
            <a:avLst/>
          </a:prstGeom>
        </p:spPr>
        <p:style>
          <a:lnRef idx="1">
            <a:schemeClr val="accent5"/>
          </a:lnRef>
          <a:fillRef idx="2">
            <a:schemeClr val="accent5"/>
          </a:fillRef>
          <a:effectRef idx="1">
            <a:schemeClr val="accent5"/>
          </a:effectRef>
          <a:fontRef idx="minor">
            <a:schemeClr val="dk1"/>
          </a:fontRef>
        </p:style>
        <p:txBody>
          <a:bodyPr rtlCol="0" anchor="ctr"/>
          <a:lstStyle/>
          <a:p>
            <a:pPr algn="ctr" rtl="1">
              <a:buNone/>
            </a:pPr>
            <a:r>
              <a:rPr lang="fa-IR" sz="2000" b="1" dirty="0" smtClean="0">
                <a:cs typeface="B Compset" pitchFamily="2" charset="-78"/>
              </a:rPr>
              <a:t>*دستگاه </a:t>
            </a:r>
            <a:r>
              <a:rPr lang="en-US" sz="2000" b="1" dirty="0" smtClean="0">
                <a:cs typeface="B Compset" pitchFamily="2" charset="-78"/>
              </a:rPr>
              <a:t>AED</a:t>
            </a:r>
            <a:r>
              <a:rPr lang="fa-IR" sz="2000" b="1" dirty="0" smtClean="0">
                <a:cs typeface="B Compset" pitchFamily="2" charset="-78"/>
              </a:rPr>
              <a:t> فقط شوک نوع 1 را به بیمار می دهد*</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b="1" dirty="0" smtClean="0">
                <a:cs typeface="B Titr" pitchFamily="2" charset="-78"/>
              </a:rPr>
              <a:t>دستگاه </a:t>
            </a:r>
            <a:r>
              <a:rPr lang="en-US" sz="2400" b="1" dirty="0" smtClean="0">
                <a:cs typeface="B Titr" pitchFamily="2" charset="-78"/>
              </a:rPr>
              <a:t>AED</a:t>
            </a:r>
            <a:endParaRPr lang="en-US" sz="2400" b="1" dirty="0">
              <a:cs typeface="B Titr" pitchFamily="2" charset="-78"/>
            </a:endParaRPr>
          </a:p>
        </p:txBody>
      </p:sp>
      <p:sp>
        <p:nvSpPr>
          <p:cNvPr id="3" name="Content Placeholder 2"/>
          <p:cNvSpPr>
            <a:spLocks noGrp="1"/>
          </p:cNvSpPr>
          <p:nvPr>
            <p:ph idx="1"/>
          </p:nvPr>
        </p:nvSpPr>
        <p:spPr/>
        <p:txBody>
          <a:bodyPr/>
          <a:lstStyle/>
          <a:p>
            <a:pPr algn="r" rtl="1">
              <a:buNone/>
            </a:pPr>
            <a:r>
              <a:rPr lang="fa-IR" sz="1800" b="1" dirty="0" smtClean="0">
                <a:cs typeface="B Compset" pitchFamily="2" charset="-78"/>
              </a:rPr>
              <a:t>با توجه به این که دستگاه </a:t>
            </a:r>
            <a:r>
              <a:rPr lang="en-US" sz="1800" b="1" dirty="0" smtClean="0">
                <a:cs typeface="B Compset" pitchFamily="2" charset="-78"/>
              </a:rPr>
              <a:t>AED</a:t>
            </a:r>
            <a:r>
              <a:rPr lang="fa-IR" sz="1800" b="1" dirty="0" smtClean="0">
                <a:cs typeface="B Compset" pitchFamily="2" charset="-78"/>
              </a:rPr>
              <a:t> جهت تمامی ریتم های تورسادس دی پوینت، </a:t>
            </a:r>
            <a:r>
              <a:rPr lang="en-US" sz="1800" b="1" dirty="0" smtClean="0">
                <a:cs typeface="B Compset" pitchFamily="2" charset="-78"/>
              </a:rPr>
              <a:t>VT</a:t>
            </a:r>
            <a:r>
              <a:rPr lang="fa-IR" sz="1800" b="1" dirty="0" smtClean="0">
                <a:cs typeface="B Compset" pitchFamily="2" charset="-78"/>
              </a:rPr>
              <a:t> و </a:t>
            </a:r>
            <a:r>
              <a:rPr lang="en-US" sz="1800" b="1" dirty="0" smtClean="0">
                <a:cs typeface="B Compset" pitchFamily="2" charset="-78"/>
              </a:rPr>
              <a:t>VF</a:t>
            </a:r>
            <a:r>
              <a:rPr lang="fa-IR" sz="1800" b="1" dirty="0" smtClean="0">
                <a:cs typeface="B Compset" pitchFamily="2" charset="-78"/>
              </a:rPr>
              <a:t> شوک را توصیه می کند:</a:t>
            </a:r>
          </a:p>
          <a:p>
            <a:pPr algn="r" rtl="1">
              <a:buNone/>
            </a:pPr>
            <a:endParaRPr lang="fa-IR" sz="1800" b="1" dirty="0" smtClean="0">
              <a:cs typeface="B Compset" pitchFamily="2" charset="-78"/>
            </a:endParaRPr>
          </a:p>
          <a:p>
            <a:pPr algn="r" rtl="1"/>
            <a:r>
              <a:rPr lang="fa-IR" sz="1800" b="1" dirty="0" smtClean="0">
                <a:cs typeface="B Compset" pitchFamily="2" charset="-78"/>
              </a:rPr>
              <a:t> به همه موارد </a:t>
            </a:r>
            <a:r>
              <a:rPr lang="en-US" sz="1800" b="1" dirty="0" smtClean="0">
                <a:cs typeface="B Compset" pitchFamily="2" charset="-78"/>
              </a:rPr>
              <a:t>VF</a:t>
            </a:r>
            <a:r>
              <a:rPr lang="fa-IR" sz="1800" b="1" dirty="0" smtClean="0">
                <a:cs typeface="B Compset" pitchFamily="2" charset="-78"/>
              </a:rPr>
              <a:t> باید شوک داده شود. و در درمان موارد </a:t>
            </a:r>
            <a:r>
              <a:rPr lang="en-US" sz="1800" b="1" dirty="0" smtClean="0">
                <a:cs typeface="B Compset" pitchFamily="2" charset="-78"/>
              </a:rPr>
              <a:t>VF</a:t>
            </a:r>
            <a:r>
              <a:rPr lang="fa-IR" sz="1800" b="1" dirty="0" smtClean="0">
                <a:cs typeface="B Compset" pitchFamily="2" charset="-78"/>
              </a:rPr>
              <a:t> تغییر خاصی لازم نیست.</a:t>
            </a:r>
          </a:p>
          <a:p>
            <a:pPr algn="r" rtl="1"/>
            <a:endParaRPr lang="fa-IR" sz="1800" b="1" dirty="0" smtClean="0">
              <a:cs typeface="B Compset" pitchFamily="2" charset="-78"/>
            </a:endParaRPr>
          </a:p>
          <a:p>
            <a:pPr algn="r" rtl="1"/>
            <a:r>
              <a:rPr lang="fa-IR" sz="1800" b="1" dirty="0" smtClean="0">
                <a:cs typeface="B Compset" pitchFamily="2" charset="-78"/>
              </a:rPr>
              <a:t>ولی در موارد  </a:t>
            </a:r>
            <a:r>
              <a:rPr lang="en-US" sz="1800" b="1" dirty="0" smtClean="0">
                <a:cs typeface="B Compset" pitchFamily="2" charset="-78"/>
              </a:rPr>
              <a:t>VT</a:t>
            </a:r>
            <a:r>
              <a:rPr lang="fa-IR" sz="1800" b="1" dirty="0" smtClean="0">
                <a:cs typeface="B Compset" pitchFamily="2" charset="-78"/>
              </a:rPr>
              <a:t> نبض بیمار چک شود در صورتیکه نبض ندارد مانند </a:t>
            </a:r>
            <a:r>
              <a:rPr lang="en-US" sz="1800" b="1" dirty="0" smtClean="0">
                <a:cs typeface="B Compset" pitchFamily="2" charset="-78"/>
              </a:rPr>
              <a:t>VF</a:t>
            </a:r>
            <a:r>
              <a:rPr lang="fa-IR" sz="1800" b="1" dirty="0" smtClean="0">
                <a:cs typeface="B Compset" pitchFamily="2" charset="-78"/>
              </a:rPr>
              <a:t> شوک داده شود ولی در صورت داشتن نبض یا علائمی دال بر وجود نبض مثل تنفس، تکان خوردن و ... ،  شوک داده نشود.</a:t>
            </a:r>
          </a:p>
          <a:p>
            <a:pPr algn="r" rtl="1"/>
            <a:endParaRPr lang="en-US" sz="1800" b="1" dirty="0">
              <a:cs typeface="B Compset" pitchFamily="2" charset="-78"/>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sz="2400" dirty="0" smtClean="0">
                <a:cs typeface="B Titr" pitchFamily="2" charset="-78"/>
              </a:rPr>
              <a:t>بلوک قلبی</a:t>
            </a:r>
            <a:endParaRPr lang="en-US" sz="2400" dirty="0">
              <a:cs typeface="B Titr" pitchFamily="2" charset="-78"/>
            </a:endParaRPr>
          </a:p>
        </p:txBody>
      </p:sp>
      <p:sp>
        <p:nvSpPr>
          <p:cNvPr id="3" name="Content Placeholder 2"/>
          <p:cNvSpPr>
            <a:spLocks noGrp="1"/>
          </p:cNvSpPr>
          <p:nvPr>
            <p:ph idx="1"/>
          </p:nvPr>
        </p:nvSpPr>
        <p:spPr/>
        <p:txBody>
          <a:bodyPr/>
          <a:lstStyle/>
          <a:p>
            <a:pPr algn="justLow" rtl="1"/>
            <a:r>
              <a:rPr lang="fa-IR" sz="1800" b="1" dirty="0" smtClean="0">
                <a:cs typeface="B Compset" pitchFamily="2" charset="-78"/>
              </a:rPr>
              <a:t>بلوک قلبی ممکن است در گره سینوسی، گره دهلیزی بطنی یا در انشعابات بزرگتر سیستم هدایتی بطنی اتفاق بیفتد.</a:t>
            </a:r>
          </a:p>
          <a:p>
            <a:pPr algn="justLow" rtl="1"/>
            <a:endParaRPr lang="fa-IR" sz="1800" b="1" dirty="0" smtClean="0">
              <a:cs typeface="B Compset" pitchFamily="2" charset="-78"/>
            </a:endParaRPr>
          </a:p>
          <a:p>
            <a:pPr algn="justLow" rtl="1"/>
            <a:r>
              <a:rPr lang="fa-IR" sz="1800" b="1" dirty="0" smtClean="0">
                <a:cs typeface="B Compset" pitchFamily="2" charset="-78"/>
              </a:rPr>
              <a:t>بلوک های قلبی، بلوک های هدایت الکتریکی هستند که مانع عبور دپولاریزاسیون الکتریکی می شوند.</a:t>
            </a:r>
            <a:endParaRPr lang="en-US" sz="1800" b="1" dirty="0">
              <a:cs typeface="B Compset" pitchFamily="2" charset="-78"/>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rtl="1"/>
            <a:r>
              <a:rPr lang="fa-IR" sz="2400" dirty="0" smtClean="0">
                <a:cs typeface="B Titr" pitchFamily="2" charset="-78"/>
              </a:rPr>
              <a:t>بلوک گره سینوسی</a:t>
            </a:r>
            <a:r>
              <a:rPr lang="en-US" sz="2400" b="1" dirty="0" smtClean="0">
                <a:cs typeface="B Titr" pitchFamily="2" charset="-78"/>
              </a:rPr>
              <a:t>(</a:t>
            </a:r>
            <a:r>
              <a:rPr lang="en-US" sz="2400" b="1" dirty="0" err="1" smtClean="0">
                <a:cs typeface="B Titr" pitchFamily="2" charset="-78"/>
              </a:rPr>
              <a:t>Sinoatrial</a:t>
            </a:r>
            <a:r>
              <a:rPr lang="en-US" sz="2400" b="1" dirty="0" smtClean="0">
                <a:cs typeface="B Titr" pitchFamily="2" charset="-78"/>
              </a:rPr>
              <a:t> Block/ SA Block/ Sinus Exit Block)</a:t>
            </a:r>
            <a:endParaRPr lang="en-US" sz="2400" dirty="0">
              <a:cs typeface="B Titr" pitchFamily="2" charset="-78"/>
            </a:endParaRPr>
          </a:p>
        </p:txBody>
      </p:sp>
      <p:sp>
        <p:nvSpPr>
          <p:cNvPr id="3" name="Content Placeholder 2"/>
          <p:cNvSpPr>
            <a:spLocks noGrp="1"/>
          </p:cNvSpPr>
          <p:nvPr>
            <p:ph idx="1"/>
          </p:nvPr>
        </p:nvSpPr>
        <p:spPr/>
        <p:txBody>
          <a:bodyPr/>
          <a:lstStyle/>
          <a:p>
            <a:pPr lvl="0" algn="r" rtl="1"/>
            <a:r>
              <a:rPr lang="fa-IR" sz="1800" b="1" dirty="0" smtClean="0">
                <a:cs typeface="B Compset" pitchFamily="2" charset="-78"/>
              </a:rPr>
              <a:t>در این بی‌نظمی ایمپالس در گره </a:t>
            </a:r>
            <a:r>
              <a:rPr lang="en-US" sz="1800" b="1" dirty="0" smtClean="0">
                <a:cs typeface="B Compset" pitchFamily="2" charset="-78"/>
              </a:rPr>
              <a:t>SA </a:t>
            </a:r>
            <a:r>
              <a:rPr lang="fa-IR" sz="1800" b="1" dirty="0" smtClean="0">
                <a:cs typeface="B Compset" pitchFamily="2" charset="-78"/>
              </a:rPr>
              <a:t> تولید، اما به علل مختلف از این گره خارج نمی‌شوند. پس یک یا چند ضربان از قلم می‌افتند.</a:t>
            </a:r>
          </a:p>
          <a:p>
            <a:pPr lvl="0" algn="r" rtl="1"/>
            <a:r>
              <a:rPr lang="fa-IR" sz="1800" b="1" dirty="0" smtClean="0">
                <a:cs typeface="B Compset" pitchFamily="2" charset="-78"/>
              </a:rPr>
              <a:t> اگر این بی‌نظمی گذرا و موقت باشد و از نظر همودینامیکی تاثیری ایجاد نکند، به درمان احتیاج ندارد و فقط در جهت شناسایی و حذف عوامل ایجاد کننده اقدام می‌شود.</a:t>
            </a:r>
            <a:endParaRPr lang="fa-IR" sz="1800" b="1" smtClean="0">
              <a:cs typeface="B Compset" pitchFamily="2" charset="-78"/>
            </a:endParaRPr>
          </a:p>
          <a:p>
            <a:pPr lvl="0" algn="r" rtl="1"/>
            <a:r>
              <a:rPr lang="fa-IR" sz="1800" b="1" smtClean="0">
                <a:cs typeface="B Compset" pitchFamily="2" charset="-78"/>
              </a:rPr>
              <a:t> </a:t>
            </a:r>
            <a:r>
              <a:rPr lang="fa-IR" sz="1800" b="1" dirty="0" smtClean="0">
                <a:cs typeface="B Compset" pitchFamily="2" charset="-78"/>
              </a:rPr>
              <a:t>در صورت اختلال در وضعیت همودینامیکی از آتروپین و گاهی اوقات نیز از پیس میکر استفاده می‌شود.</a:t>
            </a:r>
          </a:p>
          <a:p>
            <a:pPr algn="r" rtl="1"/>
            <a:endParaRPr lang="en-US" sz="1800" dirty="0">
              <a:cs typeface="B Compset" pitchFamily="2" charset="-78"/>
            </a:endParaRPr>
          </a:p>
        </p:txBody>
      </p:sp>
      <p:pic>
        <p:nvPicPr>
          <p:cNvPr id="4" name="pasted-image.png"/>
          <p:cNvPicPr/>
          <p:nvPr/>
        </p:nvPicPr>
        <p:blipFill>
          <a:blip r:embed="rId2">
            <a:extLst/>
          </a:blip>
          <a:stretch>
            <a:fillRect/>
          </a:stretch>
        </p:blipFill>
        <p:spPr>
          <a:xfrm>
            <a:off x="1524000" y="3657600"/>
            <a:ext cx="5994400" cy="1905000"/>
          </a:xfrm>
          <a:prstGeom prst="rect">
            <a:avLst/>
          </a:prstGeom>
          <a:ln w="12700">
            <a:miter lim="400000"/>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rtl="1"/>
            <a:r>
              <a:rPr lang="fa-IR" sz="2400" dirty="0" smtClean="0">
                <a:cs typeface="B Titr" pitchFamily="2" charset="-78"/>
              </a:rPr>
              <a:t>بلوک‌های </a:t>
            </a:r>
            <a:r>
              <a:rPr lang="en-US" sz="2400" b="1" dirty="0" smtClean="0">
                <a:cs typeface="B Titr" pitchFamily="2" charset="-78"/>
              </a:rPr>
              <a:t>AV</a:t>
            </a:r>
            <a:endParaRPr lang="en-US" sz="2400" b="1" dirty="0">
              <a:cs typeface="B Titr" pitchFamily="2" charset="-78"/>
            </a:endParaRPr>
          </a:p>
        </p:txBody>
      </p:sp>
      <p:sp>
        <p:nvSpPr>
          <p:cNvPr id="3" name="Content Placeholder 2"/>
          <p:cNvSpPr>
            <a:spLocks noGrp="1"/>
          </p:cNvSpPr>
          <p:nvPr>
            <p:ph idx="1"/>
          </p:nvPr>
        </p:nvSpPr>
        <p:spPr/>
        <p:txBody>
          <a:bodyPr/>
          <a:lstStyle/>
          <a:p>
            <a:pPr marL="208915" indent="-208915" algn="just" defTabSz="274574" rtl="1">
              <a:spcBef>
                <a:spcPts val="1900"/>
              </a:spcBef>
              <a:buNone/>
              <a:defRPr sz="1800"/>
            </a:pPr>
            <a:r>
              <a:rPr lang="fa-IR" b="1" dirty="0" smtClean="0">
                <a:cs typeface="B Compset" pitchFamily="2" charset="-78"/>
              </a:rPr>
              <a:t>در این بخش ریتم‌هایی معرفی می‌شوند که در اثر اشکالات هدایتی گره دهلیزی - بطنی به وجود می‌آیند. این نوع بی‌نظمی‌ها بلوک‌های</a:t>
            </a:r>
            <a:r>
              <a:rPr lang="en-US" b="1" dirty="0" smtClean="0">
                <a:cs typeface="B Compset" pitchFamily="2" charset="-78"/>
              </a:rPr>
              <a:t>AV </a:t>
            </a:r>
            <a:r>
              <a:rPr lang="fa-IR" b="1" dirty="0" smtClean="0">
                <a:cs typeface="B Compset" pitchFamily="2" charset="-78"/>
              </a:rPr>
              <a:t> نامیده می‌شوند و 3 نوع دارند:</a:t>
            </a:r>
          </a:p>
          <a:p>
            <a:pPr marL="208915" lvl="0" indent="-208915" algn="r" defTabSz="274574" rtl="1">
              <a:spcBef>
                <a:spcPts val="1900"/>
              </a:spcBef>
              <a:buNone/>
              <a:defRPr sz="1800"/>
            </a:pPr>
            <a:r>
              <a:rPr lang="fa-IR" b="1" dirty="0" smtClean="0">
                <a:cs typeface="B Compset" pitchFamily="2" charset="-78"/>
              </a:rPr>
              <a:t>1- بلوک‌های دهلیزی - بطنی درجه 1</a:t>
            </a:r>
          </a:p>
          <a:p>
            <a:pPr marL="208915" lvl="0" indent="-208915" algn="r" defTabSz="274574" rtl="1">
              <a:spcBef>
                <a:spcPts val="1900"/>
              </a:spcBef>
              <a:buNone/>
              <a:defRPr sz="1800"/>
            </a:pPr>
            <a:r>
              <a:rPr lang="fa-IR" b="1" dirty="0" smtClean="0">
                <a:cs typeface="B Compset" pitchFamily="2" charset="-78"/>
              </a:rPr>
              <a:t>2- بلوک‌های دهلیزی - بطنی درجه 2</a:t>
            </a:r>
          </a:p>
          <a:p>
            <a:pPr marL="608965" lvl="1" indent="-208915" algn="r" defTabSz="274574" rtl="1">
              <a:spcBef>
                <a:spcPts val="1900"/>
              </a:spcBef>
              <a:defRPr sz="1800"/>
            </a:pPr>
            <a:r>
              <a:rPr lang="fa-IR" b="1" dirty="0" smtClean="0">
                <a:cs typeface="B Compset" pitchFamily="2" charset="-78"/>
              </a:rPr>
              <a:t> نوع </a:t>
            </a:r>
            <a:r>
              <a:rPr lang="en-US" b="1" dirty="0" smtClean="0">
                <a:cs typeface="B Compset" pitchFamily="2" charset="-78"/>
              </a:rPr>
              <a:t>I</a:t>
            </a:r>
            <a:r>
              <a:rPr lang="fa-IR" b="1" dirty="0" smtClean="0">
                <a:cs typeface="B Compset" pitchFamily="2" charset="-78"/>
              </a:rPr>
              <a:t>: موبیتس نوع 1 یا ونکباخ</a:t>
            </a:r>
            <a:endParaRPr lang="en-US" b="1" dirty="0" smtClean="0">
              <a:cs typeface="B Compset" pitchFamily="2" charset="-78"/>
            </a:endParaRPr>
          </a:p>
          <a:p>
            <a:pPr marL="608965" lvl="1" indent="-208915" algn="r" defTabSz="274574" rtl="1">
              <a:spcBef>
                <a:spcPts val="1900"/>
              </a:spcBef>
              <a:defRPr sz="1800"/>
            </a:pPr>
            <a:r>
              <a:rPr lang="fa-IR" b="1" dirty="0" smtClean="0">
                <a:cs typeface="B Compset" pitchFamily="2" charset="-78"/>
              </a:rPr>
              <a:t>نوع </a:t>
            </a:r>
            <a:r>
              <a:rPr lang="en-US" b="1" dirty="0" smtClean="0">
                <a:cs typeface="B Compset" pitchFamily="2" charset="-78"/>
              </a:rPr>
              <a:t>II</a:t>
            </a:r>
            <a:r>
              <a:rPr lang="fa-IR" b="1" dirty="0" smtClean="0">
                <a:cs typeface="B Compset" pitchFamily="2" charset="-78"/>
              </a:rPr>
              <a:t>: موبیتس نوع 2</a:t>
            </a:r>
            <a:endParaRPr lang="en-US" b="1" dirty="0" smtClean="0">
              <a:cs typeface="B Compset" pitchFamily="2" charset="-78"/>
            </a:endParaRPr>
          </a:p>
          <a:p>
            <a:pPr marL="208915" lvl="0" indent="-208915" algn="r" defTabSz="274574" rtl="1">
              <a:spcBef>
                <a:spcPts val="1900"/>
              </a:spcBef>
              <a:buNone/>
              <a:defRPr sz="1800"/>
            </a:pPr>
            <a:r>
              <a:rPr lang="fa-IR" b="1" dirty="0" smtClean="0">
                <a:cs typeface="B Compset" pitchFamily="2" charset="-78"/>
              </a:rPr>
              <a:t>3- </a:t>
            </a:r>
            <a:r>
              <a:rPr lang="en-US" b="1" dirty="0" smtClean="0">
                <a:cs typeface="B Compset" pitchFamily="2" charset="-78"/>
              </a:rPr>
              <a:t> </a:t>
            </a:r>
            <a:r>
              <a:rPr lang="fa-IR" b="1" dirty="0" smtClean="0">
                <a:cs typeface="B Compset" pitchFamily="2" charset="-78"/>
              </a:rPr>
              <a:t>بلوک‌های دهلیزی - بطنی درجه 3</a:t>
            </a:r>
          </a:p>
          <a:p>
            <a:pPr algn="r" rtl="1"/>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smtClean="0">
                <a:cs typeface="B Titr" pitchFamily="2" charset="-78"/>
              </a:rPr>
              <a:t>الکتروکاردیوگرام</a:t>
            </a:r>
            <a:endParaRPr lang="en-US" sz="2400" dirty="0">
              <a:cs typeface="B Titr" pitchFamily="2" charset="-78"/>
            </a:endParaRPr>
          </a:p>
        </p:txBody>
      </p:sp>
      <p:sp>
        <p:nvSpPr>
          <p:cNvPr id="3" name="Content Placeholder 2"/>
          <p:cNvSpPr>
            <a:spLocks noGrp="1"/>
          </p:cNvSpPr>
          <p:nvPr>
            <p:ph idx="1"/>
          </p:nvPr>
        </p:nvSpPr>
        <p:spPr/>
        <p:txBody>
          <a:bodyPr/>
          <a:lstStyle/>
          <a:p>
            <a:pPr marL="404495" lvl="0" indent="-404495" algn="just" defTabSz="531622" rtl="1">
              <a:spcBef>
                <a:spcPts val="3800"/>
              </a:spcBef>
              <a:defRPr sz="1800"/>
            </a:pPr>
            <a:r>
              <a:rPr lang="fa-IR" sz="1800" b="1" dirty="0" smtClean="0">
                <a:cs typeface="B Compset" pitchFamily="2" charset="-78"/>
              </a:rPr>
              <a:t>دستگاه الکتروکاردیوگراف به طور استاندارد، به نحوی تنظیم شده است که یک جریان الکتریکی با شدت یک میلی‌ولت موجی به اندازه‌ی 10 میلی‌متر بر روی کاغذ الکتروکاردیوگرام ترسیم خواهد کرد. بدین ترتیب هر مربع کوچک بر روی محور عرضی، معادل 0/1 میلی‌ولت و هر مربع بزرگ معادل 0/5 میلی‌ولت می‌باشد.</a:t>
            </a:r>
          </a:p>
          <a:p>
            <a:pPr marL="404495" lvl="0" indent="-404495" algn="just" defTabSz="531622" rtl="1">
              <a:spcBef>
                <a:spcPts val="3800"/>
              </a:spcBef>
              <a:defRPr sz="1800"/>
            </a:pPr>
            <a:r>
              <a:rPr lang="fa-IR" sz="1800" b="1" dirty="0" smtClean="0">
                <a:cs typeface="B Compset" pitchFamily="2" charset="-78"/>
              </a:rPr>
              <a:t>اگر هیچ انرژی الکتریکی وجود نداشته باشد دستگاه الکتروکاردیوگرام یک خط صاف را ترسیم می‌کند، این خط، خط ایزوالکتریک نامیده می‌شود. </a:t>
            </a:r>
          </a:p>
          <a:p>
            <a:pPr marL="404495" lvl="0" indent="-404495" algn="just" defTabSz="531622" rtl="1">
              <a:spcBef>
                <a:spcPts val="3800"/>
              </a:spcBef>
              <a:defRPr sz="1800"/>
            </a:pPr>
            <a:r>
              <a:rPr lang="fa-IR" sz="1800" b="1" dirty="0" smtClean="0">
                <a:cs typeface="B Compset" pitchFamily="2" charset="-78"/>
              </a:rPr>
              <a:t>امواج مثبت به شکل انحراف رو به بالا از خط ایزوالکتریک، و امواج منفی به شکل انحراف رو به پایین از خط ایزوالکتریک نمایش داده می‌شوند.</a:t>
            </a:r>
          </a:p>
          <a:p>
            <a:pPr algn="just" rtl="1"/>
            <a:endParaRPr lang="fa-IR" sz="1800" b="1" dirty="0" smtClean="0">
              <a:cs typeface="B Compset" pitchFamily="2" charset="-78"/>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marL="0" indent="0">
              <a:buNone/>
            </a:pP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896014449"/>
              </p:ext>
            </p:extLst>
          </p:nvPr>
        </p:nvGraphicFramePr>
        <p:xfrm>
          <a:off x="1" y="0"/>
          <a:ext cx="9144000" cy="6858000"/>
        </p:xfrm>
        <a:graphic>
          <a:graphicData uri="http://schemas.openxmlformats.org/presentationml/2006/ole">
            <mc:AlternateContent xmlns:mc="http://schemas.openxmlformats.org/markup-compatibility/2006">
              <mc:Choice xmlns:v="urn:schemas-microsoft-com:vml" Requires="v">
                <p:oleObj spid="_x0000_s2050" name="PDF" r:id="rId3" imgW="0" imgH="360" progId="FoxitReader.Document">
                  <p:embed/>
                </p:oleObj>
              </mc:Choice>
              <mc:Fallback>
                <p:oleObj name="PDF" r:id="rId3" imgW="0" imgH="360" progId="FoxitReader.Document">
                  <p:embed/>
                  <p:pic>
                    <p:nvPicPr>
                      <p:cNvPr id="0" name=""/>
                      <p:cNvPicPr/>
                      <p:nvPr/>
                    </p:nvPicPr>
                    <p:blipFill>
                      <a:blip r:embed="rId4"/>
                      <a:stretch>
                        <a:fillRect/>
                      </a:stretch>
                    </p:blipFill>
                    <p:spPr>
                      <a:xfrm>
                        <a:off x="1" y="0"/>
                        <a:ext cx="9144000" cy="6858000"/>
                      </a:xfrm>
                      <a:prstGeom prst="rect">
                        <a:avLst/>
                      </a:prstGeom>
                    </p:spPr>
                  </p:pic>
                </p:oleObj>
              </mc:Fallback>
            </mc:AlternateContent>
          </a:graphicData>
        </a:graphic>
      </p:graphicFrame>
    </p:spTree>
    <p:extLst>
      <p:ext uri="{BB962C8B-B14F-4D97-AF65-F5344CB8AC3E}">
        <p14:creationId xmlns:p14="http://schemas.microsoft.com/office/powerpoint/2010/main" val="21751687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marL="0" indent="0">
              <a:buNone/>
            </a:pP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121689950"/>
              </p:ext>
            </p:extLst>
          </p:nvPr>
        </p:nvGraphicFramePr>
        <p:xfrm>
          <a:off x="0" y="0"/>
          <a:ext cx="9036497" cy="6741368"/>
        </p:xfrm>
        <a:graphic>
          <a:graphicData uri="http://schemas.openxmlformats.org/presentationml/2006/ole">
            <mc:AlternateContent xmlns:mc="http://schemas.openxmlformats.org/markup-compatibility/2006">
              <mc:Choice xmlns:v="urn:schemas-microsoft-com:vml" Requires="v">
                <p:oleObj spid="_x0000_s1027" name="PDF" r:id="rId3" imgW="0" imgH="360" progId="FoxitReader.Document">
                  <p:embed/>
                </p:oleObj>
              </mc:Choice>
              <mc:Fallback>
                <p:oleObj name="PDF" r:id="rId3" imgW="0" imgH="360" progId="FoxitReader.Document">
                  <p:embed/>
                  <p:pic>
                    <p:nvPicPr>
                      <p:cNvPr id="0" name=""/>
                      <p:cNvPicPr/>
                      <p:nvPr/>
                    </p:nvPicPr>
                    <p:blipFill>
                      <a:blip r:embed="rId4"/>
                      <a:stretch>
                        <a:fillRect/>
                      </a:stretch>
                    </p:blipFill>
                    <p:spPr>
                      <a:xfrm>
                        <a:off x="0" y="0"/>
                        <a:ext cx="9036497" cy="6741368"/>
                      </a:xfrm>
                      <a:prstGeom prst="rect">
                        <a:avLst/>
                      </a:prstGeom>
                    </p:spPr>
                  </p:pic>
                </p:oleObj>
              </mc:Fallback>
            </mc:AlternateContent>
          </a:graphicData>
        </a:graphic>
      </p:graphicFrame>
    </p:spTree>
    <p:extLst>
      <p:ext uri="{BB962C8B-B14F-4D97-AF65-F5344CB8AC3E}">
        <p14:creationId xmlns:p14="http://schemas.microsoft.com/office/powerpoint/2010/main" val="4096636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400" dirty="0" smtClean="0">
                <a:cs typeface="B Titr" pitchFamily="2" charset="-78"/>
              </a:rPr>
              <a:t>الکتروکاردیوگرام</a:t>
            </a:r>
            <a:endParaRPr lang="en-US" sz="2400" dirty="0" smtClean="0">
              <a:cs typeface="B Titr" pitchFamily="2" charset="-78"/>
            </a:endParaRPr>
          </a:p>
        </p:txBody>
      </p:sp>
      <p:sp>
        <p:nvSpPr>
          <p:cNvPr id="3" name="Content Placeholder 2"/>
          <p:cNvSpPr>
            <a:spLocks noGrp="1"/>
          </p:cNvSpPr>
          <p:nvPr>
            <p:ph idx="1"/>
          </p:nvPr>
        </p:nvSpPr>
        <p:spPr/>
        <p:txBody>
          <a:bodyPr/>
          <a:lstStyle/>
          <a:p>
            <a:pPr lvl="0" algn="r" rtl="1"/>
            <a:r>
              <a:rPr lang="fa-IR" sz="1800" b="1" dirty="0" smtClean="0">
                <a:cs typeface="B Compset" pitchFamily="2" charset="-78"/>
              </a:rPr>
              <a:t>الکتروکاردیوگرام یک فرد طبیعی به شکل زیر بر روی کاغذ الکتروکاردیوگرام نقش می‌بندد:</a:t>
            </a:r>
          </a:p>
          <a:p>
            <a:pPr algn="r" rtl="1"/>
            <a:endParaRPr lang="fa-IR" sz="1800" b="1" dirty="0" smtClean="0">
              <a:cs typeface="B Compset" pitchFamily="2" charset="-78"/>
            </a:endParaRPr>
          </a:p>
        </p:txBody>
      </p:sp>
      <p:pic>
        <p:nvPicPr>
          <p:cNvPr id="4" name="pasted-image.png"/>
          <p:cNvPicPr/>
          <p:nvPr/>
        </p:nvPicPr>
        <p:blipFill>
          <a:blip r:embed="rId2">
            <a:extLst/>
          </a:blip>
          <a:stretch>
            <a:fillRect/>
          </a:stretch>
        </p:blipFill>
        <p:spPr>
          <a:xfrm>
            <a:off x="990600" y="2667000"/>
            <a:ext cx="7239001" cy="1811611"/>
          </a:xfrm>
          <a:prstGeom prst="rect">
            <a:avLst/>
          </a:prstGeom>
          <a:ln w="12700">
            <a:miter lim="400000"/>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7467</TotalTime>
  <Words>4634</Words>
  <Application>Microsoft Office PowerPoint</Application>
  <PresentationFormat>On-screen Show (4:3)</PresentationFormat>
  <Paragraphs>409</Paragraphs>
  <Slides>81</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83" baseType="lpstr">
      <vt:lpstr>Diseño predeterminado</vt:lpstr>
      <vt:lpstr>Foxit PDF Document</vt:lpstr>
      <vt:lpstr>PowerPoint Presentation</vt:lpstr>
      <vt:lpstr> دیس ریتمی های قلبی</vt:lpstr>
      <vt:lpstr>الکتروکاردیوگرام</vt:lpstr>
      <vt:lpstr>الکتروکاردیوگرام</vt:lpstr>
      <vt:lpstr>الکتروکاردیوگرام</vt:lpstr>
      <vt:lpstr>الکتروکاردیوگرام</vt:lpstr>
      <vt:lpstr>الکتروکاردیوگرام</vt:lpstr>
      <vt:lpstr>الکتروکاردیوگرام</vt:lpstr>
      <vt:lpstr>الکتروکاردیوگرام</vt:lpstr>
      <vt:lpstr>الکتروکاردیوگرام</vt:lpstr>
      <vt:lpstr>الکتروکاردیوگرام</vt:lpstr>
      <vt:lpstr>الکتروکاردیوگرام</vt:lpstr>
      <vt:lpstr>الکتروکاردیوگرام</vt:lpstr>
      <vt:lpstr>الکتروکاردیوگرام</vt:lpstr>
      <vt:lpstr>الکتروکاردیوگرام</vt:lpstr>
      <vt:lpstr>الکتروکاردیوگرام</vt:lpstr>
      <vt:lpstr>تفسیر الکتروکاردیوگرام</vt:lpstr>
      <vt:lpstr>تفسیر الکتروکاردیوگرام سرعت (Rate)</vt:lpstr>
      <vt:lpstr>تفسیر الکتروکاردیوگرام</vt:lpstr>
      <vt:lpstr>تفسیر الکتروکاردیوگرام</vt:lpstr>
      <vt:lpstr>تفسیر الکتروکاردیوگرام</vt:lpstr>
      <vt:lpstr>تفسیر الکتروکاردیوگرام</vt:lpstr>
      <vt:lpstr>تفسیر الکتروکاردیوگرام</vt:lpstr>
      <vt:lpstr>تفسیر الکتروکاردیوگرام</vt:lpstr>
      <vt:lpstr>تفسیر الکتروکاردیوگرام ریتم</vt:lpstr>
      <vt:lpstr>تفسیر الکتروکاردیوگرام ریتم</vt:lpstr>
      <vt:lpstr>تفسیر الکتروکاردیوگرام ریتم</vt:lpstr>
      <vt:lpstr>تفسیر الکتروکاردیوگرام</vt:lpstr>
      <vt:lpstr>تفسیر الکتروکاردیوگرام</vt:lpstr>
      <vt:lpstr>تفسیر الکتروکاردیوگرام</vt:lpstr>
      <vt:lpstr>تفسیر الکتروکاردیوگرام</vt:lpstr>
      <vt:lpstr>تفسیر الکتروکاردیوگرام</vt:lpstr>
      <vt:lpstr>برادیکاردی سینوسی (Sinus Bradycardia) </vt:lpstr>
      <vt:lpstr>برادیکاردی سینوسی (Sinus Bradycardia) </vt:lpstr>
      <vt:lpstr>برادیکاردی سینوسی (Sinus Bradycardia) </vt:lpstr>
      <vt:lpstr>برادیکاردی سینوسی (Sinus Bradycardia) </vt:lpstr>
      <vt:lpstr>برادیکاردی سینوسی (Sinus Bradycardia) </vt:lpstr>
      <vt:lpstr> تاکی‌کاردی سینوسی (Sinus Tachycardia)</vt:lpstr>
      <vt:lpstr> تاکی‌کاردی سینوسی (Sinus Tachycardia)</vt:lpstr>
      <vt:lpstr> تاکی‌کاردی سینوسی (Sinus Tachycardia)</vt:lpstr>
      <vt:lpstr> تاکی‌کاردی سینوسی (Sinus Tachycardia)</vt:lpstr>
      <vt:lpstr>ضربان زودرس دهلیزی (Premature Atrial Contracture/ PAC)</vt:lpstr>
      <vt:lpstr>ضربان زودرس دهلیزی (Premature Atrial Contracture/ PAC)</vt:lpstr>
      <vt:lpstr>تاکی‌کاردی چند کانونی دهلیزی (Multifocal Atrial Tachycardia/ MAT)</vt:lpstr>
      <vt:lpstr>تاکی‌کاردی چند کانونی دهلیزی (Multifocal Atrial Tachycardia/ MAT)</vt:lpstr>
      <vt:lpstr>تاکی‌کاردی چند کانونی دهلیزی (Multifocal Atrial Tachycardia/ MAT)</vt:lpstr>
      <vt:lpstr>تاکیکاردی حمله ای دهلیزی  Tachycardia / PAT) (Paroxysmal Atrial</vt:lpstr>
      <vt:lpstr>تاکیکاردی حمله ای دهلیزی Tachycardia / PAT) (Paroxysmal Atrial</vt:lpstr>
      <vt:lpstr>تاکیکاردی حمله ای دهلیزی Tachycardia / PAT) (Paroxysmal Atrial</vt:lpstr>
      <vt:lpstr>تاکیکاردی حمله ای دهلیزی Tachycardia / PAT) (Paroxysmal Atrial</vt:lpstr>
      <vt:lpstr>تاکیکاردی حمله ای دهلیزی Tachycardia / PAT) (Paroxysmal Atrial</vt:lpstr>
      <vt:lpstr>سندرم ولف پارکینسون وایت (WPW)</vt:lpstr>
      <vt:lpstr>سندرم ولف پارکینسون وایت (WPW)</vt:lpstr>
      <vt:lpstr>سندرم ولف پارکینسون وایت (WPW)</vt:lpstr>
      <vt:lpstr>سندرم ولف پارکینسون وایت (WPW)</vt:lpstr>
      <vt:lpstr>سندرم ولف پارکینسون وایت (WPW)</vt:lpstr>
      <vt:lpstr>فلوتر دهلیزی (Atrial Flutter)</vt:lpstr>
      <vt:lpstr>فلوتر دهلیزی (Atrial Flutter)</vt:lpstr>
      <vt:lpstr>فیبریلاسیون دهلیزی (Atrial Fibrillation/ AF)</vt:lpstr>
      <vt:lpstr>فیبریلاسیون دهلیزی (Atrial Fibrillation/ AF)</vt:lpstr>
      <vt:lpstr>فیبریلاسیون دهلیزی (Atrial Fibrillation/ AF)</vt:lpstr>
      <vt:lpstr>فیبریلاسیون دهلیزی (Atrial Fibrillation/ AF)</vt:lpstr>
      <vt:lpstr>ریتم‌های بطنی</vt:lpstr>
      <vt:lpstr>ریتم‌های بطنی</vt:lpstr>
      <vt:lpstr>ضربان زودرس بطنی (Premature Ventricular Complex/ PVC/ Ventricular Extrasystole)</vt:lpstr>
      <vt:lpstr>ضربان زودرس بطنی (Premature Ventricular Complex/ PVC/ Ventricular Extrasystole)</vt:lpstr>
      <vt:lpstr>ضربان زودرس بطنی (Premature Ventricular Complex/ PVC/ Ventricular Extrasystole)</vt:lpstr>
      <vt:lpstr>تاکی کاردی بطنی ((Ventricular Tachycardia/ VT</vt:lpstr>
      <vt:lpstr>تاکی کاردی بطنی ((Ventricular Tachycardia/ VT</vt:lpstr>
      <vt:lpstr>تاکی کاردی بطنی ((Ventricular Tachycardia/ VT</vt:lpstr>
      <vt:lpstr>تورسادس دی پوینت (Torsades de Point)</vt:lpstr>
      <vt:lpstr>تورسادس دی پوینت (Torsades de Point)</vt:lpstr>
      <vt:lpstr>فیبریلاسیون بطنی (Ventricular Fibrillation)</vt:lpstr>
      <vt:lpstr>فیبریلاسیون بطنی (Ventricular Fibrillation)</vt:lpstr>
      <vt:lpstr>دفیبریلاتور</vt:lpstr>
      <vt:lpstr>دستگاه AED</vt:lpstr>
      <vt:lpstr>بلوک قلبی</vt:lpstr>
      <vt:lpstr>بلوک گره سینوسی(Sinoatrial Block/ SA Block/ Sinus Exit Block)</vt:lpstr>
      <vt:lpstr>بلوک‌های AV</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Reza</cp:lastModifiedBy>
  <cp:revision>1445</cp:revision>
  <dcterms:created xsi:type="dcterms:W3CDTF">2006-08-16T00:00:00Z</dcterms:created>
  <dcterms:modified xsi:type="dcterms:W3CDTF">2020-08-27T19:30:13Z</dcterms:modified>
</cp:coreProperties>
</file>